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336"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38" r:id="rId42"/>
    <p:sldId id="318" r:id="rId43"/>
    <p:sldId id="319" r:id="rId44"/>
    <p:sldId id="321" r:id="rId45"/>
    <p:sldId id="322" r:id="rId46"/>
    <p:sldId id="323" r:id="rId47"/>
    <p:sldId id="324" r:id="rId48"/>
    <p:sldId id="288" r:id="rId49"/>
    <p:sldId id="289" r:id="rId50"/>
    <p:sldId id="320" r:id="rId51"/>
    <p:sldId id="274" r:id="rId52"/>
    <p:sldId id="275" r:id="rId53"/>
    <p:sldId id="33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85174"/>
  </p:normalViewPr>
  <p:slideViewPr>
    <p:cSldViewPr snapToGrid="0" snapToObjects="1">
      <p:cViewPr varScale="1">
        <p:scale>
          <a:sx n="121" d="100"/>
          <a:sy n="121" d="100"/>
        </p:scale>
        <p:origin x="132" y="1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3001665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devtage-goladeji/ai-capstone/blob/main/spacex_web_scraped.csv" TargetMode="External"/><Relationship Id="rId4" Type="http://schemas.openxmlformats.org/officeDocument/2006/relationships/hyperlink" Target="https://github.com/devtage-goladeji/ai-capstone/blob/main/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evtage-goladeji/ai-capstone/blob/main/labs-jupyter-spacex-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dataset_part_2.csv"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vtage-goladeji/ai-capstone/blob/main/IBM-DS0321EN-SkillsNetwork_labs_module_2_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dataset_part_3.csv"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evtage-goladeji/ai-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evtage-goladeji/ai-capstone/blob/main/IBM-DS0321EN-SkillsNetwork_labs_module_3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evtage-goladeji/ai-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eb.archive.org/web/20140310123118/http:/www.aviationweek.com/Article.aspx?id=%2Farticle-xml%2FAW_03_10_2014_p48-668592.xm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en.wikipedia.org/wiki/Space_launch_market_competition" TargetMode="External"/><Relationship Id="rId4" Type="http://schemas.openxmlformats.org/officeDocument/2006/relationships/hyperlink" Target="https://spacenews.com/38331spacex-challenge-has-arianespace-rethinking-pricing-policies/"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spacex-data.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Gbolahan (GB) Oladeji</a:t>
            </a:r>
          </a:p>
          <a:p>
            <a:r>
              <a:rPr lang="en-US" dirty="0">
                <a:solidFill>
                  <a:schemeClr val="bg2"/>
                </a:solidFill>
                <a:latin typeface="Abadi" panose="020B0604020104020204" pitchFamily="34" charset="0"/>
                <a:ea typeface="SF Pro" pitchFamily="2" charset="0"/>
                <a:cs typeface="SF Pro" pitchFamily="2" charset="0"/>
              </a:rPr>
              <a:t>2023/07/24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86754"/>
            <a:ext cx="4985332" cy="4912658"/>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With the process, the launch records were scraped from HTML in a Wikipedia:</a:t>
            </a:r>
          </a:p>
          <a:p>
            <a:pPr marL="0" indent="0">
              <a:lnSpc>
                <a:spcPct val="100000"/>
              </a:lnSpc>
              <a:spcBef>
                <a:spcPts val="1400"/>
              </a:spcBef>
              <a:buNone/>
            </a:pPr>
            <a:r>
              <a:rPr lang="en-CA" sz="1600" b="0" dirty="0">
                <a:solidFill>
                  <a:srgbClr val="CE9178"/>
                </a:solidFill>
                <a:effectLst/>
                <a:latin typeface="Consolas" panose="020B0609020204030204" pitchFamily="49" charset="0"/>
                <a:hlinkClick r:id="rId3"/>
              </a:rPr>
              <a:t>https://en.wikipedia.org/w/index.php?title=List_of_Falcon_9_and_Falcon_Heavy_launches&amp;oldid=1027686922</a:t>
            </a:r>
            <a:r>
              <a:rPr lang="en-CA" sz="1600" b="0" dirty="0">
                <a:solidFill>
                  <a:srgbClr val="CE9178"/>
                </a:solidFill>
                <a:effectLst/>
                <a:latin typeface="Consolas" panose="020B0609020204030204" pitchFamily="49" charset="0"/>
              </a:rPr>
              <a:t> </a:t>
            </a:r>
            <a:endParaRPr lang="en-CA" sz="1600" b="0" dirty="0">
              <a:solidFill>
                <a:srgbClr val="CCCCCC"/>
              </a:solidFill>
              <a:effectLst/>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https://github.com/devtage-goladeji/ai-capstone/blob/main/jupyter-labs-webscraping.ipynb</a:t>
            </a:r>
            <a:r>
              <a:rPr lang="en-US" sz="18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CSV produced:</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5"/>
              </a:rPr>
              <a:t>https://github.com/devtage-goladeji/ai-capstone/blob/main/spacex_web_scraped.csv</a:t>
            </a:r>
            <a:r>
              <a:rPr lang="en-US" sz="18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355973" y="1586754"/>
            <a:ext cx="5087003" cy="4732596"/>
          </a:xfrm>
          <a:prstGeom prst="rect">
            <a:avLst/>
          </a:prstGeom>
          <a:ln>
            <a:solidFill>
              <a:srgbClr val="0B49CB"/>
            </a:solidFill>
            <a:prstDash val="dash"/>
          </a:ln>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ACE1F7E1-48ED-D4A4-FC35-2DB87B03055B}"/>
              </a:ext>
            </a:extLst>
          </p:cNvPr>
          <p:cNvSpPr/>
          <p:nvPr/>
        </p:nvSpPr>
        <p:spPr>
          <a:xfrm>
            <a:off x="6490447" y="1916935"/>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TASK 1: Request the Falcon9 Launch Wiki page from its URL via HTTP Get Method and </a:t>
            </a:r>
            <a:r>
              <a:rPr lang="en-US" sz="1600" dirty="0" err="1"/>
              <a:t>BeautifulSoup</a:t>
            </a:r>
            <a:r>
              <a:rPr lang="en-US" sz="1600" dirty="0"/>
              <a:t>  object </a:t>
            </a:r>
            <a:endParaRPr lang="en-CA" sz="1600" dirty="0"/>
          </a:p>
        </p:txBody>
      </p:sp>
      <p:sp>
        <p:nvSpPr>
          <p:cNvPr id="7" name="Rectangle 6">
            <a:extLst>
              <a:ext uri="{FF2B5EF4-FFF2-40B4-BE49-F238E27FC236}">
                <a16:creationId xmlns:a16="http://schemas.microsoft.com/office/drawing/2014/main" id="{E3869FFB-CC23-6A36-1124-8840485665D2}"/>
              </a:ext>
            </a:extLst>
          </p:cNvPr>
          <p:cNvSpPr/>
          <p:nvPr/>
        </p:nvSpPr>
        <p:spPr>
          <a:xfrm>
            <a:off x="6490447" y="2951286"/>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Task2: </a:t>
            </a:r>
            <a:r>
              <a:rPr lang="en-US" sz="1600" dirty="0"/>
              <a:t>Extract all column/variable names from the HTML table header using HTML tags with soup object</a:t>
            </a:r>
            <a:endParaRPr lang="en-CA" sz="1600" dirty="0"/>
          </a:p>
        </p:txBody>
      </p:sp>
      <p:sp>
        <p:nvSpPr>
          <p:cNvPr id="8" name="Rectangle 7">
            <a:extLst>
              <a:ext uri="{FF2B5EF4-FFF2-40B4-BE49-F238E27FC236}">
                <a16:creationId xmlns:a16="http://schemas.microsoft.com/office/drawing/2014/main" id="{9F0CFDD6-EF18-306D-D45C-9A73F9AB6243}"/>
              </a:ext>
            </a:extLst>
          </p:cNvPr>
          <p:cNvSpPr/>
          <p:nvPr/>
        </p:nvSpPr>
        <p:spPr>
          <a:xfrm>
            <a:off x="6490447" y="3985637"/>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3: </a:t>
            </a:r>
            <a:r>
              <a:rPr lang="en-US" sz="1600" dirty="0"/>
              <a:t>Create a data frame by parsing the launch HTML tables</a:t>
            </a:r>
            <a:endParaRPr lang="en-CA" sz="1600" dirty="0"/>
          </a:p>
        </p:txBody>
      </p:sp>
      <p:sp>
        <p:nvSpPr>
          <p:cNvPr id="9" name="Rectangle 8">
            <a:extLst>
              <a:ext uri="{FF2B5EF4-FFF2-40B4-BE49-F238E27FC236}">
                <a16:creationId xmlns:a16="http://schemas.microsoft.com/office/drawing/2014/main" id="{8972502B-FD36-458E-0FB8-168AECF78E3B}"/>
              </a:ext>
            </a:extLst>
          </p:cNvPr>
          <p:cNvSpPr/>
          <p:nvPr/>
        </p:nvSpPr>
        <p:spPr>
          <a:xfrm>
            <a:off x="6490447" y="5019988"/>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4: Save Data for further analysis </a:t>
            </a:r>
            <a:br>
              <a:rPr lang="en-CA" sz="1600" dirty="0"/>
            </a:br>
            <a:r>
              <a:rPr lang="en-CA" sz="1600" dirty="0"/>
              <a:t>spacex_web_scraped.csv</a:t>
            </a:r>
          </a:p>
        </p:txBody>
      </p:sp>
      <p:cxnSp>
        <p:nvCxnSpPr>
          <p:cNvPr id="10" name="Connector: Elbow 10">
            <a:extLst>
              <a:ext uri="{FF2B5EF4-FFF2-40B4-BE49-F238E27FC236}">
                <a16:creationId xmlns:a16="http://schemas.microsoft.com/office/drawing/2014/main" id="{5B2B953B-48A3-AF77-65F5-E675582DCAB9}"/>
              </a:ext>
            </a:extLst>
          </p:cNvPr>
          <p:cNvCxnSpPr>
            <a:cxnSpLocks/>
            <a:stCxn id="5" idx="2"/>
            <a:endCxn id="7" idx="0"/>
          </p:cNvCxnSpPr>
          <p:nvPr/>
        </p:nvCxnSpPr>
        <p:spPr>
          <a:xfrm>
            <a:off x="8880018"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2">
            <a:extLst>
              <a:ext uri="{FF2B5EF4-FFF2-40B4-BE49-F238E27FC236}">
                <a16:creationId xmlns:a16="http://schemas.microsoft.com/office/drawing/2014/main" id="{85BB8127-72A5-7504-331F-77029835F8DF}"/>
              </a:ext>
            </a:extLst>
          </p:cNvPr>
          <p:cNvCxnSpPr>
            <a:cxnSpLocks/>
            <a:stCxn id="7" idx="2"/>
            <a:endCxn id="8" idx="0"/>
          </p:cNvCxnSpPr>
          <p:nvPr/>
        </p:nvCxnSpPr>
        <p:spPr>
          <a:xfrm>
            <a:off x="8880018" y="3612298"/>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4">
            <a:extLst>
              <a:ext uri="{FF2B5EF4-FFF2-40B4-BE49-F238E27FC236}">
                <a16:creationId xmlns:a16="http://schemas.microsoft.com/office/drawing/2014/main" id="{30CF0BEF-4739-FF7A-A028-F3559FEF5FED}"/>
              </a:ext>
            </a:extLst>
          </p:cNvPr>
          <p:cNvCxnSpPr>
            <a:cxnSpLocks/>
            <a:stCxn id="8" idx="2"/>
            <a:endCxn id="9" idx="0"/>
          </p:cNvCxnSpPr>
          <p:nvPr/>
        </p:nvCxnSpPr>
        <p:spPr>
          <a:xfrm>
            <a:off x="8880018"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7812"/>
            <a:ext cx="11278554" cy="5181599"/>
          </a:xfrm>
          <a:prstGeom prst="rect">
            <a:avLst/>
          </a:prstGeom>
        </p:spPr>
        <p:txBody>
          <a:bodyPr/>
          <a:lstStyle/>
          <a:p>
            <a:r>
              <a:rPr lang="en-US" sz="2200" b="1" dirty="0">
                <a:solidFill>
                  <a:schemeClr val="accent3">
                    <a:lumMod val="25000"/>
                  </a:schemeClr>
                </a:solidFill>
                <a:latin typeface="Abadi" panose="020B0604020104020204" pitchFamily="34" charset="0"/>
              </a:rPr>
              <a:t>Describe how data were processed</a:t>
            </a:r>
          </a:p>
          <a:p>
            <a:pPr marL="0" indent="0">
              <a:buNone/>
            </a:pPr>
            <a:r>
              <a:rPr lang="en-US" sz="2000" dirty="0">
                <a:solidFill>
                  <a:schemeClr val="accent3">
                    <a:lumMod val="25000"/>
                  </a:schemeClr>
                </a:solidFill>
                <a:latin typeface="Abadi" panose="020B0604020104020204" pitchFamily="34" charset="0"/>
              </a:rPr>
              <a:t>In the data wrangling process, we performed some exploratory data analysis to understand which data elements are labels and which are features. Also, the data were analyzed for quality assurance and issues such as missing values were addressed.</a:t>
            </a:r>
          </a:p>
          <a:p>
            <a:r>
              <a:rPr lang="en-US" sz="2200" b="1" dirty="0">
                <a:solidFill>
                  <a:schemeClr val="accent3">
                    <a:lumMod val="25000"/>
                  </a:schemeClr>
                </a:solidFill>
                <a:latin typeface="Abadi" panose="020B0604020104020204" pitchFamily="34" charset="0"/>
              </a:rPr>
              <a:t>Key Tasks:</a:t>
            </a:r>
          </a:p>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2200" b="1" dirty="0">
                <a:solidFill>
                  <a:schemeClr val="accent3">
                    <a:lumMod val="25000"/>
                  </a:schemeClr>
                </a:solidFill>
                <a:latin typeface="Abadi" panose="020B0604020104020204" pitchFamily="34" charset="0"/>
              </a:rPr>
              <a:t>Notebook GitHub URL: </a:t>
            </a:r>
            <a:r>
              <a:rPr lang="en-US" sz="1400" dirty="0">
                <a:solidFill>
                  <a:schemeClr val="accent3">
                    <a:lumMod val="25000"/>
                  </a:schemeClr>
                </a:solidFill>
                <a:latin typeface="Abadi" panose="020B0604020104020204" pitchFamily="34" charset="0"/>
                <a:hlinkClick r:id="rId3"/>
              </a:rPr>
              <a:t>https://github.com/devtage-goladeji/ai-capstone/blob/main/labs-jupyter-spacex-Data-wrangling.ipynb</a:t>
            </a:r>
            <a:r>
              <a:rPr lang="en-US" sz="1400" dirty="0">
                <a:solidFill>
                  <a:schemeClr val="accent3">
                    <a:lumMod val="25000"/>
                  </a:schemeClr>
                </a:solidFill>
                <a:latin typeface="Abadi" panose="020B0604020104020204" pitchFamily="34" charset="0"/>
              </a:rPr>
              <a:t> </a:t>
            </a:r>
            <a:endParaRPr lang="en-US" sz="1400" dirty="0"/>
          </a:p>
          <a:p>
            <a:r>
              <a:rPr lang="en-US" sz="2400" b="1" dirty="0">
                <a:latin typeface="Abadi" panose="020B0604020104020204" pitchFamily="34" charset="0"/>
              </a:rPr>
              <a:t>Data Generated</a:t>
            </a:r>
            <a:r>
              <a:rPr lang="en-US" dirty="0"/>
              <a:t>: </a:t>
            </a:r>
            <a:r>
              <a:rPr lang="en-US" sz="1600" dirty="0">
                <a:hlinkClick r:id="rId4"/>
              </a:rPr>
              <a:t>https://github.com/devtage-goladeji/ai-capstone/blob/main/dataset_part_2.csv</a:t>
            </a:r>
            <a:r>
              <a:rPr lang="en-US" sz="1600" dirty="0"/>
              <a:t> </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116D29DC-6FB0-EC31-4B78-239D588BC562}"/>
              </a:ext>
            </a:extLst>
          </p:cNvPr>
          <p:cNvSpPr/>
          <p:nvPr/>
        </p:nvSpPr>
        <p:spPr>
          <a:xfrm>
            <a:off x="914400" y="339162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1) Load Data</a:t>
            </a:r>
            <a:br>
              <a:rPr lang="en-US" sz="1100" dirty="0"/>
            </a:br>
            <a:r>
              <a:rPr lang="en-US" sz="1100" dirty="0"/>
              <a:t>dataset_part_1.csv</a:t>
            </a:r>
            <a:endParaRPr lang="en-CA" sz="1600" dirty="0"/>
          </a:p>
        </p:txBody>
      </p:sp>
      <p:sp>
        <p:nvSpPr>
          <p:cNvPr id="3" name="Rectangle 2">
            <a:extLst>
              <a:ext uri="{FF2B5EF4-FFF2-40B4-BE49-F238E27FC236}">
                <a16:creationId xmlns:a16="http://schemas.microsoft.com/office/drawing/2014/main" id="{57256170-0B62-8612-3C71-985F5E1EB3B5}"/>
              </a:ext>
            </a:extLst>
          </p:cNvPr>
          <p:cNvSpPr/>
          <p:nvPr/>
        </p:nvSpPr>
        <p:spPr>
          <a:xfrm>
            <a:off x="3352800" y="339162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2) Identify &amp; Calculate % of missing values </a:t>
            </a:r>
            <a:endParaRPr lang="en-CA" sz="1600" dirty="0"/>
          </a:p>
        </p:txBody>
      </p:sp>
      <p:sp>
        <p:nvSpPr>
          <p:cNvPr id="6" name="Rectangle 5">
            <a:extLst>
              <a:ext uri="{FF2B5EF4-FFF2-40B4-BE49-F238E27FC236}">
                <a16:creationId xmlns:a16="http://schemas.microsoft.com/office/drawing/2014/main" id="{E0F92CFC-3A99-7CA4-ECDD-E48FEAB06818}"/>
              </a:ext>
            </a:extLst>
          </p:cNvPr>
          <p:cNvSpPr/>
          <p:nvPr/>
        </p:nvSpPr>
        <p:spPr>
          <a:xfrm>
            <a:off x="5947347" y="3387147"/>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3) Identify numerical &amp; categorical columns</a:t>
            </a:r>
            <a:endParaRPr lang="en-CA" sz="1600" dirty="0"/>
          </a:p>
        </p:txBody>
      </p:sp>
      <p:sp>
        <p:nvSpPr>
          <p:cNvPr id="7" name="Rectangle 6">
            <a:extLst>
              <a:ext uri="{FF2B5EF4-FFF2-40B4-BE49-F238E27FC236}">
                <a16:creationId xmlns:a16="http://schemas.microsoft.com/office/drawing/2014/main" id="{05148D8C-ED18-D599-C954-4E62DD6AF469}"/>
              </a:ext>
            </a:extLst>
          </p:cNvPr>
          <p:cNvSpPr/>
          <p:nvPr/>
        </p:nvSpPr>
        <p:spPr>
          <a:xfrm>
            <a:off x="8460079" y="3381825"/>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4) Calculate # of launches per site</a:t>
            </a:r>
            <a:endParaRPr lang="en-CA" sz="1600" dirty="0"/>
          </a:p>
        </p:txBody>
      </p:sp>
      <p:sp>
        <p:nvSpPr>
          <p:cNvPr id="9" name="Rectangle 8">
            <a:extLst>
              <a:ext uri="{FF2B5EF4-FFF2-40B4-BE49-F238E27FC236}">
                <a16:creationId xmlns:a16="http://schemas.microsoft.com/office/drawing/2014/main" id="{E8FC0041-3C3B-A892-2315-69094FAFDC14}"/>
              </a:ext>
            </a:extLst>
          </p:cNvPr>
          <p:cNvSpPr/>
          <p:nvPr/>
        </p:nvSpPr>
        <p:spPr>
          <a:xfrm>
            <a:off x="914400"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5) Calculate # &amp; occurrence of each orbit</a:t>
            </a:r>
            <a:endParaRPr lang="en-CA" sz="1600" dirty="0"/>
          </a:p>
        </p:txBody>
      </p:sp>
      <p:sp>
        <p:nvSpPr>
          <p:cNvPr id="10" name="Rectangle 9">
            <a:extLst>
              <a:ext uri="{FF2B5EF4-FFF2-40B4-BE49-F238E27FC236}">
                <a16:creationId xmlns:a16="http://schemas.microsoft.com/office/drawing/2014/main" id="{0F98F80E-A85D-3CB3-3038-5E8818D079C2}"/>
              </a:ext>
            </a:extLst>
          </p:cNvPr>
          <p:cNvSpPr/>
          <p:nvPr/>
        </p:nvSpPr>
        <p:spPr>
          <a:xfrm>
            <a:off x="3352800"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6) Calculate # &amp; occurrence of orbits mission outcomes</a:t>
            </a:r>
            <a:endParaRPr lang="en-CA" sz="1600" dirty="0"/>
          </a:p>
        </p:txBody>
      </p:sp>
      <p:sp>
        <p:nvSpPr>
          <p:cNvPr id="11" name="Rectangle 10">
            <a:extLst>
              <a:ext uri="{FF2B5EF4-FFF2-40B4-BE49-F238E27FC236}">
                <a16:creationId xmlns:a16="http://schemas.microsoft.com/office/drawing/2014/main" id="{989C802E-5C78-8510-8A1E-F9207E39A122}"/>
              </a:ext>
            </a:extLst>
          </p:cNvPr>
          <p:cNvSpPr/>
          <p:nvPr/>
        </p:nvSpPr>
        <p:spPr>
          <a:xfrm>
            <a:off x="5947347"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7) Create Landing Outcome label</a:t>
            </a:r>
            <a:endParaRPr lang="en-CA" sz="1600" dirty="0"/>
          </a:p>
        </p:txBody>
      </p:sp>
      <p:sp>
        <p:nvSpPr>
          <p:cNvPr id="12" name="Rectangle 11">
            <a:extLst>
              <a:ext uri="{FF2B5EF4-FFF2-40B4-BE49-F238E27FC236}">
                <a16:creationId xmlns:a16="http://schemas.microsoft.com/office/drawing/2014/main" id="{C11BFB21-6EF4-26FA-8213-C571EB3609AF}"/>
              </a:ext>
            </a:extLst>
          </p:cNvPr>
          <p:cNvSpPr/>
          <p:nvPr/>
        </p:nvSpPr>
        <p:spPr>
          <a:xfrm>
            <a:off x="8406427" y="4383394"/>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8) Export/save result data</a:t>
            </a:r>
            <a:endParaRPr lang="en-CA" sz="1600"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4704"/>
            <a:ext cx="11135119" cy="4804315"/>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Summarize what charts were plotted and why you used those charts</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EDA visualization Notebook GitHub URL:  </a:t>
            </a:r>
            <a:r>
              <a:rPr lang="en-US" sz="1400" dirty="0">
                <a:solidFill>
                  <a:schemeClr val="accent3">
                    <a:lumMod val="25000"/>
                  </a:schemeClr>
                </a:solidFill>
                <a:latin typeface="Abadi" panose="020B0604020104020204" pitchFamily="34" charset="0"/>
                <a:hlinkClick r:id="rId3"/>
              </a:rPr>
              <a:t>https://github.com/devtage-goladeji/ai-capstone/blob/main/IBM-DS0321EN-SkillsNetwork_labs_module_2_jupyter-labs-eda-dataviz.ipynb.jupyterlite.ipynb</a:t>
            </a:r>
            <a:r>
              <a:rPr lang="en-US" sz="1400" dirty="0">
                <a:solidFill>
                  <a:schemeClr val="accent3">
                    <a:lumMod val="25000"/>
                  </a:schemeClr>
                </a:solidFill>
                <a:latin typeface="Abadi" panose="020B0604020104020204" pitchFamily="34" charset="0"/>
              </a:rPr>
              <a:t> </a:t>
            </a:r>
            <a:br>
              <a:rPr lang="en-US" sz="1400" dirty="0">
                <a:solidFill>
                  <a:schemeClr val="accent3">
                    <a:lumMod val="25000"/>
                  </a:schemeClr>
                </a:solidFill>
                <a:latin typeface="Abadi" panose="020B0604020104020204" pitchFamily="34" charset="0"/>
              </a:rPr>
            </a:br>
            <a:br>
              <a:rPr lang="en-US" sz="1400"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rPr>
              <a:t>Data Generated: </a:t>
            </a:r>
            <a:r>
              <a:rPr lang="en-US" sz="1400" dirty="0">
                <a:solidFill>
                  <a:schemeClr val="accent3">
                    <a:lumMod val="25000"/>
                  </a:schemeClr>
                </a:solidFill>
                <a:latin typeface="Abadi" panose="020B0604020104020204" pitchFamily="34" charset="0"/>
                <a:hlinkClick r:id="rId4"/>
              </a:rPr>
              <a:t>https://github.com/devtage-goladeji/ai-capstone/blob/main/dataset_part_3.csv</a:t>
            </a:r>
            <a:r>
              <a:rPr lang="en-US" sz="1400" dirty="0">
                <a:solidFill>
                  <a:schemeClr val="accent3">
                    <a:lumMod val="25000"/>
                  </a:schemeClr>
                </a:solidFill>
                <a:latin typeface="Abadi" panose="020B0604020104020204" pitchFamily="34" charset="0"/>
              </a:rPr>
              <a:t> </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2" name="Table 5">
            <a:extLst>
              <a:ext uri="{FF2B5EF4-FFF2-40B4-BE49-F238E27FC236}">
                <a16:creationId xmlns:a16="http://schemas.microsoft.com/office/drawing/2014/main" id="{CAE1176D-CE8A-9D32-4FDA-F21FD2E207FB}"/>
              </a:ext>
            </a:extLst>
          </p:cNvPr>
          <p:cNvGraphicFramePr>
            <a:graphicFrameLocks noGrp="1"/>
          </p:cNvGraphicFramePr>
          <p:nvPr>
            <p:extLst>
              <p:ext uri="{D42A27DB-BD31-4B8C-83A1-F6EECF244321}">
                <p14:modId xmlns:p14="http://schemas.microsoft.com/office/powerpoint/2010/main" val="302872141"/>
              </p:ext>
            </p:extLst>
          </p:nvPr>
        </p:nvGraphicFramePr>
        <p:xfrm>
          <a:off x="1046898" y="1676400"/>
          <a:ext cx="10581341" cy="3291840"/>
        </p:xfrm>
        <a:graphic>
          <a:graphicData uri="http://schemas.openxmlformats.org/drawingml/2006/table">
            <a:tbl>
              <a:tblPr firstRow="1" bandRow="1">
                <a:tableStyleId>{5C22544A-7EE6-4342-B048-85BDC9FD1C3A}</a:tableStyleId>
              </a:tblPr>
              <a:tblGrid>
                <a:gridCol w="2467267">
                  <a:extLst>
                    <a:ext uri="{9D8B030D-6E8A-4147-A177-3AD203B41FA5}">
                      <a16:colId xmlns:a16="http://schemas.microsoft.com/office/drawing/2014/main" val="1227535403"/>
                    </a:ext>
                  </a:extLst>
                </a:gridCol>
                <a:gridCol w="8114074">
                  <a:extLst>
                    <a:ext uri="{9D8B030D-6E8A-4147-A177-3AD203B41FA5}">
                      <a16:colId xmlns:a16="http://schemas.microsoft.com/office/drawing/2014/main" val="630974858"/>
                    </a:ext>
                  </a:extLst>
                </a:gridCol>
              </a:tblGrid>
              <a:tr h="249103">
                <a:tc>
                  <a:txBody>
                    <a:bodyPr/>
                    <a:lstStyle/>
                    <a:p>
                      <a:r>
                        <a:rPr lang="en-CA" sz="1200" dirty="0"/>
                        <a:t>Charts</a:t>
                      </a:r>
                    </a:p>
                  </a:txBody>
                  <a:tcPr/>
                </a:tc>
                <a:tc>
                  <a:txBody>
                    <a:bodyPr/>
                    <a:lstStyle/>
                    <a:p>
                      <a:r>
                        <a:rPr lang="en-CA" sz="1200" dirty="0"/>
                        <a:t>Rationale</a:t>
                      </a:r>
                    </a:p>
                  </a:txBody>
                  <a:tcPr/>
                </a:tc>
                <a:extLst>
                  <a:ext uri="{0D108BD9-81ED-4DB2-BD59-A6C34878D82A}">
                    <a16:rowId xmlns:a16="http://schemas.microsoft.com/office/drawing/2014/main" val="1195826357"/>
                  </a:ext>
                </a:extLst>
              </a:tr>
              <a:tr h="249103">
                <a:tc>
                  <a:txBody>
                    <a:bodyPr/>
                    <a:lstStyle/>
                    <a:p>
                      <a:r>
                        <a:rPr lang="en-CA" sz="1200" dirty="0"/>
                        <a:t>Scatter Plot – Flight Number vs Payload Mass</a:t>
                      </a:r>
                    </a:p>
                  </a:txBody>
                  <a:tcPr/>
                </a:tc>
                <a:tc>
                  <a:txBody>
                    <a:bodyPr/>
                    <a:lstStyle/>
                    <a:p>
                      <a:r>
                        <a:rPr lang="en-CA" sz="1200" dirty="0"/>
                        <a:t>How continuous launch attempt &amp; payload variables affects launch outcome. Appears the more the payload, the less successful the launch</a:t>
                      </a:r>
                    </a:p>
                  </a:txBody>
                  <a:tcPr/>
                </a:tc>
                <a:extLst>
                  <a:ext uri="{0D108BD9-81ED-4DB2-BD59-A6C34878D82A}">
                    <a16:rowId xmlns:a16="http://schemas.microsoft.com/office/drawing/2014/main" val="3674847375"/>
                  </a:ext>
                </a:extLst>
              </a:tr>
              <a:tr h="249103">
                <a:tc>
                  <a:txBody>
                    <a:bodyPr/>
                    <a:lstStyle/>
                    <a:p>
                      <a:r>
                        <a:rPr lang="en-CA" sz="1200" dirty="0"/>
                        <a:t>Scatter Plot – flight Number vs Launch Site</a:t>
                      </a:r>
                    </a:p>
                  </a:txBody>
                  <a:tcPr/>
                </a:tc>
                <a:tc>
                  <a:txBody>
                    <a:bodyPr/>
                    <a:lstStyle/>
                    <a:p>
                      <a:r>
                        <a:rPr lang="en-US" sz="1200" dirty="0"/>
                        <a:t>Visualize the relationship between Flight Number and Launch Site – and see if the success rate is tied to the launch site. We see that CCCAFS LC-40 has a higher success rate, but equally more launches as well.</a:t>
                      </a:r>
                      <a:endParaRPr lang="en-CA" sz="1200" dirty="0"/>
                    </a:p>
                  </a:txBody>
                  <a:tcPr/>
                </a:tc>
                <a:extLst>
                  <a:ext uri="{0D108BD9-81ED-4DB2-BD59-A6C34878D82A}">
                    <a16:rowId xmlns:a16="http://schemas.microsoft.com/office/drawing/2014/main" val="2806370784"/>
                  </a:ext>
                </a:extLst>
              </a:tr>
              <a:tr h="249103">
                <a:tc>
                  <a:txBody>
                    <a:bodyPr/>
                    <a:lstStyle/>
                    <a:p>
                      <a:r>
                        <a:rPr lang="en-CA" sz="1200" dirty="0"/>
                        <a:t>Scatter Plot – Payload Mass vs Launch Site</a:t>
                      </a:r>
                    </a:p>
                  </a:txBody>
                  <a:tcPr/>
                </a:tc>
                <a:tc>
                  <a:txBody>
                    <a:bodyPr/>
                    <a:lstStyle/>
                    <a:p>
                      <a:r>
                        <a:rPr lang="en-US" sz="1200" dirty="0"/>
                        <a:t>Visualize the relationship between Payload and Launch Site – No rocket was launched for heavy payload at VAFB-SLC launch site. Also, success outcome was more within less heavy payload (less than 7000kg)</a:t>
                      </a:r>
                      <a:endParaRPr lang="en-CA" sz="1200" dirty="0"/>
                    </a:p>
                  </a:txBody>
                  <a:tcPr/>
                </a:tc>
                <a:extLst>
                  <a:ext uri="{0D108BD9-81ED-4DB2-BD59-A6C34878D82A}">
                    <a16:rowId xmlns:a16="http://schemas.microsoft.com/office/drawing/2014/main" val="3910483286"/>
                  </a:ext>
                </a:extLst>
              </a:tr>
              <a:tr h="249103">
                <a:tc>
                  <a:txBody>
                    <a:bodyPr/>
                    <a:lstStyle/>
                    <a:p>
                      <a:r>
                        <a:rPr lang="en-CA" sz="1200" dirty="0"/>
                        <a:t>Bar Chart – Orbit Type vs Class Mean</a:t>
                      </a:r>
                    </a:p>
                  </a:txBody>
                  <a:tcPr/>
                </a:tc>
                <a:tc>
                  <a:txBody>
                    <a:bodyPr/>
                    <a:lstStyle/>
                    <a:p>
                      <a:r>
                        <a:rPr lang="en-US" sz="1200" dirty="0"/>
                        <a:t>Visualize the relationship between the success rate of each orbit type. Here we can see that ES-L1, GEO, HEO, and SSO had higher success rates than other orbit types.</a:t>
                      </a:r>
                      <a:endParaRPr lang="en-CA" sz="1200" dirty="0"/>
                    </a:p>
                  </a:txBody>
                  <a:tcPr/>
                </a:tc>
                <a:extLst>
                  <a:ext uri="{0D108BD9-81ED-4DB2-BD59-A6C34878D82A}">
                    <a16:rowId xmlns:a16="http://schemas.microsoft.com/office/drawing/2014/main" val="2616215210"/>
                  </a:ext>
                </a:extLst>
              </a:tr>
              <a:tr h="249103">
                <a:tc>
                  <a:txBody>
                    <a:bodyPr/>
                    <a:lstStyle/>
                    <a:p>
                      <a:r>
                        <a:rPr lang="en-CA" sz="1200" dirty="0"/>
                        <a:t>Scatter Plot – flight Number vs Orbit</a:t>
                      </a:r>
                    </a:p>
                  </a:txBody>
                  <a:tcPr/>
                </a:tc>
                <a:tc>
                  <a:txBody>
                    <a:bodyPr/>
                    <a:lstStyle/>
                    <a:p>
                      <a:r>
                        <a:rPr lang="en-CA" sz="1200" dirty="0"/>
                        <a:t>Here we also see that LEO success appears inversely correlated to the number of flights, however no such relationship with GTO which has success across all flight numbers.</a:t>
                      </a:r>
                    </a:p>
                  </a:txBody>
                  <a:tcPr/>
                </a:tc>
                <a:extLst>
                  <a:ext uri="{0D108BD9-81ED-4DB2-BD59-A6C34878D82A}">
                    <a16:rowId xmlns:a16="http://schemas.microsoft.com/office/drawing/2014/main" val="1128205243"/>
                  </a:ext>
                </a:extLst>
              </a:tr>
              <a:tr h="249103">
                <a:tc>
                  <a:txBody>
                    <a:bodyPr/>
                    <a:lstStyle/>
                    <a:p>
                      <a:r>
                        <a:rPr lang="en-CA" sz="1200" dirty="0"/>
                        <a:t>Scatter Plot - Payload Mas vs Orbit </a:t>
                      </a:r>
                    </a:p>
                  </a:txBody>
                  <a:tcPr/>
                </a:tc>
                <a:tc>
                  <a:txBody>
                    <a:bodyPr/>
                    <a:lstStyle/>
                    <a:p>
                      <a:r>
                        <a:rPr lang="en-CA" sz="1200" dirty="0"/>
                        <a:t>Find the relationship between payload mass and orbit. The relationship is a mixed bag; Heavy payload success is more seen for VLEO, but for GTO, both heavy payload success and failures are recorded</a:t>
                      </a:r>
                    </a:p>
                  </a:txBody>
                  <a:tcPr/>
                </a:tc>
                <a:extLst>
                  <a:ext uri="{0D108BD9-81ED-4DB2-BD59-A6C34878D82A}">
                    <a16:rowId xmlns:a16="http://schemas.microsoft.com/office/drawing/2014/main" val="928493104"/>
                  </a:ext>
                </a:extLst>
              </a:tr>
              <a:tr h="249103">
                <a:tc>
                  <a:txBody>
                    <a:bodyPr/>
                    <a:lstStyle/>
                    <a:p>
                      <a:r>
                        <a:rPr lang="en-CA" sz="1200" dirty="0"/>
                        <a:t>Line graph – Year vs Success rate</a:t>
                      </a:r>
                    </a:p>
                  </a:txBody>
                  <a:tcPr/>
                </a:tc>
                <a:tc>
                  <a:txBody>
                    <a:bodyPr/>
                    <a:lstStyle/>
                    <a:p>
                      <a:r>
                        <a:rPr lang="en-US" sz="1200" dirty="0"/>
                        <a:t> Visualize the launch success yearly trend – we see from the trend the increasing success rate as the years progress. </a:t>
                      </a:r>
                      <a:endParaRPr lang="en-CA" sz="1200" dirty="0"/>
                    </a:p>
                  </a:txBody>
                  <a:tcPr/>
                </a:tc>
                <a:extLst>
                  <a:ext uri="{0D108BD9-81ED-4DB2-BD59-A6C34878D82A}">
                    <a16:rowId xmlns:a16="http://schemas.microsoft.com/office/drawing/2014/main" val="3866599895"/>
                  </a:ext>
                </a:extLst>
              </a:tr>
            </a:tbl>
          </a:graphicData>
        </a:graphic>
      </p:graphicFrame>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4706"/>
            <a:ext cx="10579308" cy="535192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200" dirty="0">
                <a:solidFill>
                  <a:schemeClr val="accent3">
                    <a:lumMod val="25000"/>
                  </a:schemeClr>
                </a:solidFill>
                <a:latin typeface="Abadi" panose="020B0604020104020204" pitchFamily="34" charset="0"/>
              </a:rPr>
              <a:t>Select Distinct Launch Site</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5 records where launch sites begin with ‘CCA’</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date when the first successful landing outcome in the ground pad was achieved</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boosters with success in drone ship and with payload mass &gt; 4000 and &lt; 6000</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total number of successful and failed mission outcomes</a:t>
            </a:r>
          </a:p>
          <a:p>
            <a:pPr lvl="1">
              <a:lnSpc>
                <a:spcPct val="100000"/>
              </a:lnSpc>
              <a:spcBef>
                <a:spcPts val="1400"/>
              </a:spcBef>
            </a:pPr>
            <a:r>
              <a:rPr lang="en-US" sz="1200" dirty="0">
                <a:solidFill>
                  <a:schemeClr val="accent3">
                    <a:lumMod val="25000"/>
                  </a:schemeClr>
                </a:solidFill>
                <a:latin typeface="Abadi" panose="020B0604020104020204" pitchFamily="34" charset="0"/>
              </a:rPr>
              <a:t>List names of the booster version which have carried maximum payload mass.</a:t>
            </a:r>
          </a:p>
          <a:p>
            <a:pPr lvl="1">
              <a:lnSpc>
                <a:spcPct val="100000"/>
              </a:lnSpc>
              <a:spcBef>
                <a:spcPts val="1400"/>
              </a:spcBef>
            </a:pPr>
            <a:r>
              <a:rPr lang="en-US" sz="1200" dirty="0">
                <a:solidFill>
                  <a:schemeClr val="accent3">
                    <a:lumMod val="25000"/>
                  </a:schemeClr>
                </a:solidFill>
                <a:latin typeface="Abadi" panose="020B0604020104020204" pitchFamily="34" charset="0"/>
              </a:rPr>
              <a:t>List records with drone failure landing outcomes in 2015</a:t>
            </a:r>
          </a:p>
          <a:p>
            <a:pPr lvl="1">
              <a:lnSpc>
                <a:spcPct val="100000"/>
              </a:lnSpc>
              <a:spcBef>
                <a:spcPts val="1400"/>
              </a:spcBef>
            </a:pPr>
            <a:r>
              <a:rPr lang="en-US" sz="1200" dirty="0">
                <a:solidFill>
                  <a:schemeClr val="accent3">
                    <a:lumMod val="25000"/>
                  </a:schemeClr>
                </a:solidFill>
                <a:latin typeface="Abadi" panose="020B0604020104020204" pitchFamily="34" charset="0"/>
              </a:rPr>
              <a:t>Rank landing outcomes (failure or success) between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EDA SQL Notebook GitHub URL: </a:t>
            </a:r>
          </a:p>
          <a:p>
            <a:pPr marL="0" indent="0">
              <a:lnSpc>
                <a:spcPct val="100000"/>
              </a:lnSpc>
              <a:spcBef>
                <a:spcPts val="1400"/>
              </a:spcBef>
              <a:buNone/>
            </a:pPr>
            <a:r>
              <a:rPr lang="en-US" sz="1800" dirty="0">
                <a:hlinkClick r:id="rId3"/>
              </a:rPr>
              <a:t>https://github.com/devtage-goladeji/ai-capstone/blob/main/jupyter-labs-eda-sql-coursera_sqllite.ipynb</a:t>
            </a:r>
            <a:r>
              <a:rPr lang="en-US" sz="1800" dirty="0"/>
              <a:t>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7200" y="1470211"/>
            <a:ext cx="11506200" cy="469750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map objects created &amp; added: </a:t>
            </a:r>
          </a:p>
          <a:p>
            <a:pPr lvl="1">
              <a:lnSpc>
                <a:spcPct val="100000"/>
              </a:lnSpc>
              <a:spcBef>
                <a:spcPts val="1400"/>
              </a:spcBef>
            </a:pPr>
            <a:r>
              <a:rPr lang="en-US" sz="1600" dirty="0" err="1">
                <a:solidFill>
                  <a:schemeClr val="accent3">
                    <a:lumMod val="25000"/>
                  </a:schemeClr>
                </a:solidFill>
                <a:latin typeface="Abadi" panose="020B0604020104020204" pitchFamily="34" charset="0"/>
              </a:rPr>
              <a:t>Folium.Circle</a:t>
            </a:r>
            <a:r>
              <a:rPr lang="en-US" sz="1600" dirty="0">
                <a:solidFill>
                  <a:schemeClr val="accent3">
                    <a:lumMod val="25000"/>
                  </a:schemeClr>
                </a:solidFill>
                <a:latin typeface="Abadi" panose="020B0604020104020204" pitchFamily="34" charset="0"/>
              </a:rPr>
              <a:t> object for the launch sites</a:t>
            </a:r>
          </a:p>
          <a:p>
            <a:pPr lvl="1">
              <a:lnSpc>
                <a:spcPct val="100000"/>
              </a:lnSpc>
              <a:spcBef>
                <a:spcPts val="1400"/>
              </a:spcBef>
            </a:pPr>
            <a:r>
              <a:rPr lang="en-US" sz="1600" dirty="0" err="1">
                <a:solidFill>
                  <a:schemeClr val="accent3">
                    <a:lumMod val="25000"/>
                  </a:schemeClr>
                </a:solidFill>
                <a:latin typeface="Abadi" panose="020B0604020104020204" pitchFamily="34" charset="0"/>
              </a:rPr>
              <a:t>Folio.MarkerCluster</a:t>
            </a:r>
            <a:r>
              <a:rPr lang="en-US" sz="1600" dirty="0">
                <a:solidFill>
                  <a:schemeClr val="accent3">
                    <a:lumMod val="25000"/>
                  </a:schemeClr>
                </a:solidFill>
                <a:latin typeface="Abadi" panose="020B0604020104020204" pitchFamily="34" charset="0"/>
              </a:rPr>
              <a:t> as a container for the </a:t>
            </a:r>
            <a:r>
              <a:rPr lang="en-US" sz="1600" dirty="0" err="1">
                <a:solidFill>
                  <a:schemeClr val="accent3">
                    <a:lumMod val="25000"/>
                  </a:schemeClr>
                </a:solidFill>
                <a:latin typeface="Abadi" panose="020B0604020104020204" pitchFamily="34" charset="0"/>
              </a:rPr>
              <a:t>Folio.Marker</a:t>
            </a:r>
            <a:endParaRPr lang="en-US" sz="1600" dirty="0">
              <a:solidFill>
                <a:schemeClr val="accent3">
                  <a:lumMod val="25000"/>
                </a:schemeClr>
              </a:solidFill>
              <a:latin typeface="Abadi" panose="020B0604020104020204" pitchFamily="34" charset="0"/>
            </a:endParaRPr>
          </a:p>
          <a:p>
            <a:pPr lvl="1">
              <a:lnSpc>
                <a:spcPct val="100000"/>
              </a:lnSpc>
              <a:spcBef>
                <a:spcPts val="1400"/>
              </a:spcBef>
            </a:pPr>
            <a:r>
              <a:rPr lang="en-US" sz="1600" dirty="0" err="1">
                <a:solidFill>
                  <a:schemeClr val="accent3">
                    <a:lumMod val="25000"/>
                  </a:schemeClr>
                </a:solidFill>
                <a:latin typeface="Abadi" panose="020B0604020104020204" pitchFamily="34" charset="0"/>
              </a:rPr>
              <a:t>Folium.Icon</a:t>
            </a:r>
            <a:r>
              <a:rPr lang="en-US" sz="1600" dirty="0">
                <a:solidFill>
                  <a:schemeClr val="accent3">
                    <a:lumMod val="25000"/>
                  </a:schemeClr>
                </a:solidFill>
                <a:latin typeface="Abadi" panose="020B0604020104020204" pitchFamily="34" charset="0"/>
              </a:rPr>
              <a:t> </a:t>
            </a:r>
          </a:p>
          <a:p>
            <a:pPr lvl="1">
              <a:lnSpc>
                <a:spcPct val="100000"/>
              </a:lnSpc>
              <a:spcBef>
                <a:spcPts val="1400"/>
              </a:spcBef>
            </a:pPr>
            <a:r>
              <a:rPr lang="en-US" sz="1600" dirty="0" err="1">
                <a:solidFill>
                  <a:schemeClr val="accent3">
                    <a:lumMod val="25000"/>
                  </a:schemeClr>
                </a:solidFill>
                <a:latin typeface="Abadi" panose="020B0604020104020204" pitchFamily="34" charset="0"/>
              </a:rPr>
              <a:t>Folium.Marker</a:t>
            </a:r>
            <a:r>
              <a:rPr lang="en-US" sz="1600" dirty="0">
                <a:solidFill>
                  <a:schemeClr val="accent3">
                    <a:lumMod val="25000"/>
                  </a:schemeClr>
                </a:solidFill>
                <a:latin typeface="Abadi" panose="020B0604020104020204" pitchFamily="34" charset="0"/>
              </a:rPr>
              <a:t> </a:t>
            </a:r>
          </a:p>
          <a:p>
            <a:pPr lvl="1">
              <a:lnSpc>
                <a:spcPct val="100000"/>
              </a:lnSpc>
              <a:spcBef>
                <a:spcPts val="1400"/>
              </a:spcBef>
            </a:pPr>
            <a:r>
              <a:rPr lang="en-US" sz="1600" dirty="0" err="1">
                <a:solidFill>
                  <a:schemeClr val="accent3">
                    <a:lumMod val="25000"/>
                  </a:schemeClr>
                </a:solidFill>
                <a:latin typeface="Abadi" panose="020B0604020104020204" pitchFamily="34" charset="0"/>
              </a:rPr>
              <a:t>Folium.PolyLine</a:t>
            </a:r>
            <a:r>
              <a:rPr lang="en-US" sz="1600" dirty="0">
                <a:solidFill>
                  <a:schemeClr val="accent3">
                    <a:lumMod val="25000"/>
                  </a:schemeClr>
                </a:solidFill>
                <a:latin typeface="Abadi" panose="020B0604020104020204" pitchFamily="34" charset="0"/>
              </a:rPr>
              <a:t> –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Rationale: </a:t>
            </a:r>
          </a:p>
          <a:p>
            <a:pPr>
              <a:lnSpc>
                <a:spcPct val="100000"/>
              </a:lnSpc>
              <a:spcBef>
                <a:spcPts val="1400"/>
              </a:spcBef>
            </a:pPr>
            <a:r>
              <a:rPr lang="en-US" sz="1600" dirty="0">
                <a:solidFill>
                  <a:schemeClr val="accent3">
                    <a:lumMod val="25000"/>
                  </a:schemeClr>
                </a:solidFill>
                <a:highlight>
                  <a:srgbClr val="FFFF00"/>
                </a:highlight>
                <a:latin typeface="Abadi" panose="020B0604020104020204" pitchFamily="34" charset="0"/>
              </a:rPr>
              <a:t>Objects were added to provide visual clarity and interpretation to map related data. For example, the color for the launch outcome helps put into perspective, the success/failure of each launch within each launch site.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Notebook GitHub URL:</a:t>
            </a:r>
            <a:br>
              <a:rPr lang="en-US" sz="22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hlinkClick r:id="rId3"/>
              </a:rPr>
              <a:t>https://github.com/devtage-goladeji/ai-capstone/blob/main/IBM-DS0321EN-SkillsNetwork_labs_module_3_lab_jupyter_launch_site_location.jupyterlite.ipynb</a:t>
            </a:r>
            <a:r>
              <a:rPr lang="en-US" sz="13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part of the exploratory data visualization effort, the following were added during the exercise:</a:t>
            </a:r>
          </a:p>
          <a:p>
            <a:pPr>
              <a:lnSpc>
                <a:spcPct val="100000"/>
              </a:lnSpc>
              <a:spcBef>
                <a:spcPts val="1400"/>
              </a:spcBef>
            </a:pPr>
            <a:r>
              <a:rPr lang="en-US" sz="1500" dirty="0">
                <a:solidFill>
                  <a:schemeClr val="accent3">
                    <a:lumMod val="25000"/>
                  </a:schemeClr>
                </a:solidFill>
                <a:latin typeface="Abadi" panose="020B0604020104020204" pitchFamily="34" charset="0"/>
              </a:rPr>
              <a:t>Dropdown list for Launch site selection (providing data slices via point and click)</a:t>
            </a:r>
          </a:p>
          <a:p>
            <a:pPr>
              <a:lnSpc>
                <a:spcPct val="100000"/>
              </a:lnSpc>
              <a:spcBef>
                <a:spcPts val="1400"/>
              </a:spcBef>
            </a:pPr>
            <a:r>
              <a:rPr lang="en-US" sz="1500" dirty="0">
                <a:solidFill>
                  <a:schemeClr val="accent3">
                    <a:lumMod val="25000"/>
                  </a:schemeClr>
                </a:solidFill>
                <a:latin typeface="Abadi" panose="020B0604020104020204" pitchFamily="34" charset="0"/>
              </a:rPr>
              <a:t>Pie chart – provide a breakdown of launch sites # of launches and outcomes</a:t>
            </a:r>
          </a:p>
          <a:p>
            <a:pPr>
              <a:lnSpc>
                <a:spcPct val="100000"/>
              </a:lnSpc>
              <a:spcBef>
                <a:spcPts val="1400"/>
              </a:spcBef>
            </a:pPr>
            <a:r>
              <a:rPr lang="en-US" sz="1500" dirty="0">
                <a:solidFill>
                  <a:schemeClr val="accent3">
                    <a:lumMod val="25000"/>
                  </a:schemeClr>
                </a:solidFill>
                <a:latin typeface="Abadi" panose="020B0604020104020204" pitchFamily="34" charset="0"/>
              </a:rPr>
              <a:t>Slider to filter the payload </a:t>
            </a:r>
          </a:p>
          <a:p>
            <a:pPr>
              <a:lnSpc>
                <a:spcPct val="100000"/>
              </a:lnSpc>
              <a:spcBef>
                <a:spcPts val="1400"/>
              </a:spcBef>
            </a:pPr>
            <a:r>
              <a:rPr lang="en-US" sz="1500" dirty="0">
                <a:solidFill>
                  <a:schemeClr val="accent3">
                    <a:lumMod val="25000"/>
                  </a:schemeClr>
                </a:solidFill>
                <a:latin typeface="Abadi" panose="020B0604020104020204" pitchFamily="34" charset="0"/>
              </a:rPr>
              <a:t>Scatter diagram to show a correlation between payload and launch success s/ outcomes</a:t>
            </a:r>
          </a:p>
          <a:p>
            <a:pPr>
              <a:lnSpc>
                <a:spcPct val="100000"/>
              </a:lnSpc>
              <a:spcBef>
                <a:spcPts val="1400"/>
              </a:spcBef>
            </a:pPr>
            <a:r>
              <a:rPr lang="en-US" sz="1500" dirty="0">
                <a:solidFill>
                  <a:schemeClr val="accent3">
                    <a:lumMod val="25000"/>
                  </a:schemeClr>
                </a:solidFill>
                <a:latin typeface="Abadi" panose="020B0604020104020204" pitchFamily="34" charset="0"/>
              </a:rPr>
              <a:t>Callbacks to respond to click events for pie charts and the payload slider/scatter diagram</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https://github.com/devtage-goladeji/ai-capstone/blob/main/spacex_dash_app.py</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22612"/>
            <a:ext cx="9745589" cy="4554351"/>
          </a:xfrm>
          <a:prstGeom prst="rect">
            <a:avLst/>
          </a:prstGeom>
        </p:spPr>
        <p:txBody>
          <a:bodyPr>
            <a:normAutofit fontScale="6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is the summary of the model development process in arriving at the best classification model: Build the machine learning pipeline: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br>
              <a:rPr lang="en-US" sz="2200" dirty="0">
                <a:solidFill>
                  <a:schemeClr val="accent3">
                    <a:lumMod val="25000"/>
                  </a:schemeClr>
                </a:solidFill>
                <a:latin typeface="Abadi" panose="020B0604020104020204" pitchFamily="34" charset="0"/>
              </a:rPr>
            </a:br>
            <a:r>
              <a:rPr lang="en-US" sz="2200" b="1" dirty="0">
                <a:solidFill>
                  <a:schemeClr val="accent3">
                    <a:lumMod val="25000"/>
                  </a:schemeClr>
                </a:solidFill>
                <a:latin typeface="Abadi" panose="020B0604020104020204" pitchFamily="34" charset="0"/>
              </a:rPr>
              <a:t>Preprocessing</a:t>
            </a:r>
            <a:r>
              <a:rPr lang="en-US" sz="2200" dirty="0">
                <a:solidFill>
                  <a:schemeClr val="accent3">
                    <a:lumMod val="25000"/>
                  </a:schemeClr>
                </a:solidFill>
                <a:latin typeface="Abadi" panose="020B0604020104020204" pitchFamily="34" charset="0"/>
              </a:rPr>
              <a:t>: We transformed the raw data into a suitable format by profiling the data, addressing the data quality issue of missing data, and replacing null with means to improve accuracy. We also separated the feature data (X) from the label/dependent data (Y). Also, categorical data for the features were hot encoded (the dummy variables). In addition, data that could skew the accuracy of the model were standardized using some of the scikit-learn algorithms (Standard Classifier).</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Train-Test Split</a:t>
            </a:r>
            <a:r>
              <a:rPr lang="en-US" sz="2200" dirty="0">
                <a:solidFill>
                  <a:schemeClr val="accent3">
                    <a:lumMod val="25000"/>
                  </a:schemeClr>
                </a:solidFill>
                <a:latin typeface="Abadi" panose="020B0604020104020204" pitchFamily="34" charset="0"/>
              </a:rPr>
              <a:t>: To ensure we have ample data to test out-of-sample accuracy and address overfitting of our model, the data were split into train data (to build the model) and test data (to test the model)</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Train</a:t>
            </a:r>
            <a:r>
              <a:rPr lang="en-US" sz="2200" dirty="0">
                <a:solidFill>
                  <a:schemeClr val="accent3">
                    <a:lumMod val="25000"/>
                  </a:schemeClr>
                </a:solidFill>
                <a:latin typeface="Abadi" panose="020B0604020104020204" pitchFamily="34" charset="0"/>
              </a:rPr>
              <a:t>: We use Grid search which allows us to supply hyperparameters and subsequently chose the best-performing model out of different algorithms tested. This includes SVM, Tree, </a:t>
            </a:r>
            <a:r>
              <a:rPr lang="en-US" sz="2200" dirty="0" err="1">
                <a:solidFill>
                  <a:schemeClr val="accent3">
                    <a:lumMod val="25000"/>
                  </a:schemeClr>
                </a:solidFill>
                <a:latin typeface="Abadi" panose="020B0604020104020204" pitchFamily="34" charset="0"/>
              </a:rPr>
              <a:t>DecisionTree</a:t>
            </a:r>
            <a:r>
              <a:rPr lang="en-US" sz="2200" dirty="0">
                <a:solidFill>
                  <a:schemeClr val="accent3">
                    <a:lumMod val="25000"/>
                  </a:schemeClr>
                </a:solidFill>
                <a:latin typeface="Abadi" panose="020B0604020104020204" pitchFamily="34" charset="0"/>
              </a:rPr>
              <a:t> , etc. </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Scoring</a:t>
            </a:r>
            <a:r>
              <a:rPr lang="en-US" sz="2200" dirty="0">
                <a:solidFill>
                  <a:schemeClr val="accent3">
                    <a:lumMod val="25000"/>
                  </a:schemeClr>
                </a:solidFill>
                <a:latin typeface="Abadi" panose="020B0604020104020204" pitchFamily="34" charset="0"/>
              </a:rPr>
              <a:t>: We chart all the model and their performance to determine which is most accurate in terms of performance using tools like the Confusion matrix. Afterwards the adopted model is deployed for use in production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Notebook GitHub URL:</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18" name="Group 17">
            <a:extLst>
              <a:ext uri="{FF2B5EF4-FFF2-40B4-BE49-F238E27FC236}">
                <a16:creationId xmlns:a16="http://schemas.microsoft.com/office/drawing/2014/main" id="{E6EACD49-5ED7-3C92-74FF-F68B1B881AB3}"/>
              </a:ext>
            </a:extLst>
          </p:cNvPr>
          <p:cNvGrpSpPr/>
          <p:nvPr/>
        </p:nvGrpSpPr>
        <p:grpSpPr>
          <a:xfrm>
            <a:off x="1528204" y="2205334"/>
            <a:ext cx="7658100" cy="480480"/>
            <a:chOff x="944880" y="2110740"/>
            <a:chExt cx="7658100" cy="480480"/>
          </a:xfrm>
        </p:grpSpPr>
        <p:sp>
          <p:nvSpPr>
            <p:cNvPr id="2" name="Rectangle 1">
              <a:extLst>
                <a:ext uri="{FF2B5EF4-FFF2-40B4-BE49-F238E27FC236}">
                  <a16:creationId xmlns:a16="http://schemas.microsoft.com/office/drawing/2014/main" id="{3BF763D6-3390-B835-7C83-A033AB56CDF8}"/>
                </a:ext>
              </a:extLst>
            </p:cNvPr>
            <p:cNvSpPr/>
            <p:nvPr/>
          </p:nvSpPr>
          <p:spPr>
            <a:xfrm>
              <a:off x="944880" y="2110740"/>
              <a:ext cx="1432560" cy="4724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rPr>
                <a:t>Data Preprocessing </a:t>
              </a:r>
            </a:p>
          </p:txBody>
        </p:sp>
        <p:sp>
          <p:nvSpPr>
            <p:cNvPr id="6" name="Rectangle 5">
              <a:extLst>
                <a:ext uri="{FF2B5EF4-FFF2-40B4-BE49-F238E27FC236}">
                  <a16:creationId xmlns:a16="http://schemas.microsoft.com/office/drawing/2014/main" id="{DE6CD9DD-2A2B-9DE1-A0C4-83BADC49C51F}"/>
                </a:ext>
              </a:extLst>
            </p:cNvPr>
            <p:cNvSpPr/>
            <p:nvPr/>
          </p:nvSpPr>
          <p:spPr>
            <a:xfrm>
              <a:off x="3020060" y="2110740"/>
              <a:ext cx="1432560" cy="4724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rPr>
                <a:t>Train Test Split</a:t>
              </a:r>
            </a:p>
          </p:txBody>
        </p:sp>
        <p:sp>
          <p:nvSpPr>
            <p:cNvPr id="7" name="Rectangle 6">
              <a:extLst>
                <a:ext uri="{FF2B5EF4-FFF2-40B4-BE49-F238E27FC236}">
                  <a16:creationId xmlns:a16="http://schemas.microsoft.com/office/drawing/2014/main" id="{669967E9-58AE-410D-B081-94ED912A007B}"/>
                </a:ext>
              </a:extLst>
            </p:cNvPr>
            <p:cNvSpPr/>
            <p:nvPr/>
          </p:nvSpPr>
          <p:spPr>
            <a:xfrm>
              <a:off x="5095240" y="2110740"/>
              <a:ext cx="1432560" cy="4724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rPr>
                <a:t>Train | </a:t>
              </a:r>
              <a:r>
                <a:rPr lang="en-CA" sz="1200" dirty="0" err="1">
                  <a:solidFill>
                    <a:schemeClr val="tx1"/>
                  </a:solidFill>
                </a:rPr>
                <a:t>GridSearchCV</a:t>
              </a:r>
              <a:endParaRPr lang="en-CA" sz="1200" dirty="0">
                <a:solidFill>
                  <a:schemeClr val="tx1"/>
                </a:solidFill>
              </a:endParaRPr>
            </a:p>
          </p:txBody>
        </p:sp>
        <p:sp>
          <p:nvSpPr>
            <p:cNvPr id="8" name="Rectangle 7">
              <a:extLst>
                <a:ext uri="{FF2B5EF4-FFF2-40B4-BE49-F238E27FC236}">
                  <a16:creationId xmlns:a16="http://schemas.microsoft.com/office/drawing/2014/main" id="{E35B0605-2DB8-5356-F90B-A7289E3B9AB6}"/>
                </a:ext>
              </a:extLst>
            </p:cNvPr>
            <p:cNvSpPr/>
            <p:nvPr/>
          </p:nvSpPr>
          <p:spPr>
            <a:xfrm>
              <a:off x="7170420" y="2118780"/>
              <a:ext cx="1432560" cy="4724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rPr>
                <a:t>Scoring / Deployment</a:t>
              </a:r>
            </a:p>
          </p:txBody>
        </p:sp>
        <p:cxnSp>
          <p:nvCxnSpPr>
            <p:cNvPr id="10" name="Straight Arrow Connector 9">
              <a:extLst>
                <a:ext uri="{FF2B5EF4-FFF2-40B4-BE49-F238E27FC236}">
                  <a16:creationId xmlns:a16="http://schemas.microsoft.com/office/drawing/2014/main" id="{D1E6256E-7D4B-26F7-D4C7-414F70F11FB2}"/>
                </a:ext>
              </a:extLst>
            </p:cNvPr>
            <p:cNvCxnSpPr>
              <a:stCxn id="2" idx="3"/>
              <a:endCxn id="6" idx="1"/>
            </p:cNvCxnSpPr>
            <p:nvPr/>
          </p:nvCxnSpPr>
          <p:spPr>
            <a:xfrm>
              <a:off x="2377440" y="2346960"/>
              <a:ext cx="642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5043111-C4E5-34ED-3729-0301A9AD85DA}"/>
                </a:ext>
              </a:extLst>
            </p:cNvPr>
            <p:cNvCxnSpPr>
              <a:stCxn id="6" idx="3"/>
              <a:endCxn id="7" idx="1"/>
            </p:cNvCxnSpPr>
            <p:nvPr/>
          </p:nvCxnSpPr>
          <p:spPr>
            <a:xfrm>
              <a:off x="4452620" y="2346960"/>
              <a:ext cx="642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47C810A-370C-5215-8DF4-4613C66AB306}"/>
                </a:ext>
              </a:extLst>
            </p:cNvPr>
            <p:cNvCxnSpPr>
              <a:cxnSpLocks/>
              <a:stCxn id="7" idx="3"/>
            </p:cNvCxnSpPr>
            <p:nvPr/>
          </p:nvCxnSpPr>
          <p:spPr>
            <a:xfrm>
              <a:off x="6527800" y="2346960"/>
              <a:ext cx="642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Build the machine learning pipeline: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Preprocessing -&gt; train-test split -&gt; [train ,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-&gt; score -&gt; we use grid search allowing us to supply hyper parameter and allow the given model algorithm to perform the best determine which performs the best to generate the best model  </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395973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C9B3C49-59A2-76C5-7CA5-D0FF693F36B3}"/>
              </a:ext>
            </a:extLst>
          </p:cNvPr>
          <p:cNvPicPr>
            <a:picLocks noChangeAspect="1"/>
          </p:cNvPicPr>
          <p:nvPr/>
        </p:nvPicPr>
        <p:blipFill>
          <a:blip r:embed="rId3"/>
          <a:stretch>
            <a:fillRect/>
          </a:stretch>
        </p:blipFill>
        <p:spPr>
          <a:xfrm>
            <a:off x="370798" y="1591192"/>
            <a:ext cx="11450403" cy="2243690"/>
          </a:xfrm>
          <a:prstGeom prst="rect">
            <a:avLst/>
          </a:prstGeom>
        </p:spPr>
      </p:pic>
      <p:sp>
        <p:nvSpPr>
          <p:cNvPr id="7" name="Content Placeholder 2">
            <a:extLst>
              <a:ext uri="{FF2B5EF4-FFF2-40B4-BE49-F238E27FC236}">
                <a16:creationId xmlns:a16="http://schemas.microsoft.com/office/drawing/2014/main" id="{5CF0185B-5D2A-EE17-1B2D-EB154B0CF299}"/>
              </a:ext>
            </a:extLst>
          </p:cNvPr>
          <p:cNvSpPr txBox="1">
            <a:spLocks/>
          </p:cNvSpPr>
          <p:nvPr/>
        </p:nvSpPr>
        <p:spPr>
          <a:xfrm>
            <a:off x="700355" y="4062555"/>
            <a:ext cx="10869755" cy="104092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VAFB SLC 4E had fewer launches and fewer positive outcomes compared to the other 2 launch sites. Also, it appears further subsequent launches were prioritized for both CCAFS SLC 40 and KSC LC 39A</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4070" y="4356847"/>
            <a:ext cx="11428325" cy="1524498"/>
          </a:xfrm>
          <a:prstGeom prst="rect">
            <a:avLst/>
          </a:prstGeom>
        </p:spPr>
        <p:txBody>
          <a:bodyPr>
            <a:normAutofit/>
          </a:bodyPr>
          <a:lstStyle/>
          <a:p>
            <a:pPr marL="0" indent="0">
              <a:lnSpc>
                <a:spcPct val="100000"/>
              </a:lnSpc>
              <a:spcBef>
                <a:spcPts val="1400"/>
              </a:spcBef>
              <a:buNone/>
            </a:pPr>
            <a:r>
              <a:rPr lang="en-CA" sz="2200" b="1" dirty="0">
                <a:solidFill>
                  <a:schemeClr val="accent3">
                    <a:lumMod val="25000"/>
                  </a:schemeClr>
                </a:solidFill>
                <a:latin typeface="Abadi" panose="020B0604020104020204" pitchFamily="34" charset="0"/>
              </a:rPr>
              <a:t>Shows a scatter plot of Payload vs. Launch Site</a:t>
            </a:r>
          </a:p>
          <a:p>
            <a:pPr marL="0" indent="0">
              <a:lnSpc>
                <a:spcPct val="100000"/>
              </a:lnSpc>
              <a:spcBef>
                <a:spcPts val="1400"/>
              </a:spcBef>
              <a:buNone/>
            </a:pPr>
            <a:r>
              <a:rPr lang="en-CA" sz="2100" dirty="0">
                <a:solidFill>
                  <a:schemeClr val="accent3">
                    <a:lumMod val="25000"/>
                  </a:schemeClr>
                </a:solidFill>
                <a:latin typeface="Abadi" panose="020B0604020104020204" pitchFamily="34" charset="0"/>
              </a:rPr>
              <a:t>It can be observed that the Launch sites CCAPFS SLC 40 &amp; KSC LC39A appear to have better success outcomes for heavy payload than the rest.</a:t>
            </a:r>
            <a:endParaRPr lang="en-US" sz="21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D5B80C1-692C-F508-B5F8-CB8DA6F450C1}"/>
              </a:ext>
            </a:extLst>
          </p:cNvPr>
          <p:cNvPicPr>
            <a:picLocks noChangeAspect="1"/>
          </p:cNvPicPr>
          <p:nvPr/>
        </p:nvPicPr>
        <p:blipFill>
          <a:blip r:embed="rId3"/>
          <a:stretch>
            <a:fillRect/>
          </a:stretch>
        </p:blipFill>
        <p:spPr>
          <a:xfrm>
            <a:off x="494070" y="1602591"/>
            <a:ext cx="11428326" cy="223936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19424" y="1668182"/>
            <a:ext cx="483854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bar chart for the success rate of each orbit type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More successful outcome can be observed for E-L1, GEO, HEO, SSO and VLEO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D28DB18-B946-DA69-D8AC-F423ABBCECE9}"/>
              </a:ext>
            </a:extLst>
          </p:cNvPr>
          <p:cNvPicPr>
            <a:picLocks noChangeAspect="1"/>
          </p:cNvPicPr>
          <p:nvPr/>
        </p:nvPicPr>
        <p:blipFill>
          <a:blip r:embed="rId3"/>
          <a:stretch>
            <a:fillRect/>
          </a:stretch>
        </p:blipFill>
        <p:spPr>
          <a:xfrm>
            <a:off x="935446" y="1367848"/>
            <a:ext cx="5325244" cy="532524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35478" y="1635234"/>
            <a:ext cx="4103689" cy="430836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1600" dirty="0"/>
              <a:t>From the observation, in the LEO orbit, the  Success appears related to the number of (early) flights; on the other hand, there seems to be no relationship between flight number when in GTO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D75EE9F-6B96-5467-A0C5-6E002965A6E6}"/>
              </a:ext>
            </a:extLst>
          </p:cNvPr>
          <p:cNvPicPr>
            <a:picLocks noChangeAspect="1"/>
          </p:cNvPicPr>
          <p:nvPr/>
        </p:nvPicPr>
        <p:blipFill>
          <a:blip r:embed="rId3"/>
          <a:stretch>
            <a:fillRect/>
          </a:stretch>
        </p:blipFill>
        <p:spPr>
          <a:xfrm>
            <a:off x="885825" y="1358323"/>
            <a:ext cx="5210175" cy="46672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6646E93-84BD-2D3A-27AC-0ACCC4D9E4DE}"/>
              </a:ext>
            </a:extLst>
          </p:cNvPr>
          <p:cNvPicPr>
            <a:picLocks noChangeAspect="1"/>
          </p:cNvPicPr>
          <p:nvPr/>
        </p:nvPicPr>
        <p:blipFill>
          <a:blip r:embed="rId3"/>
          <a:stretch>
            <a:fillRect/>
          </a:stretch>
        </p:blipFill>
        <p:spPr>
          <a:xfrm>
            <a:off x="817636" y="1358323"/>
            <a:ext cx="5859547" cy="5248954"/>
          </a:xfrm>
          <a:prstGeom prst="rect">
            <a:avLst/>
          </a:prstGeom>
        </p:spPr>
      </p:pic>
      <p:sp>
        <p:nvSpPr>
          <p:cNvPr id="10" name="TextBox 9">
            <a:extLst>
              <a:ext uri="{FF2B5EF4-FFF2-40B4-BE49-F238E27FC236}">
                <a16:creationId xmlns:a16="http://schemas.microsoft.com/office/drawing/2014/main" id="{F48C9C66-F9B2-33DF-38E5-1634FE00FD79}"/>
              </a:ext>
            </a:extLst>
          </p:cNvPr>
          <p:cNvSpPr txBox="1"/>
          <p:nvPr/>
        </p:nvSpPr>
        <p:spPr>
          <a:xfrm>
            <a:off x="6946488" y="1454404"/>
            <a:ext cx="4511483" cy="3385542"/>
          </a:xfrm>
          <a:prstGeom prst="rect">
            <a:avLst/>
          </a:prstGeom>
          <a:noFill/>
        </p:spPr>
        <p:txBody>
          <a:bodyPr wrap="square">
            <a:spAutoFit/>
          </a:bodyPr>
          <a:lstStyle/>
          <a:p>
            <a:r>
              <a:rPr lang="en-CA" sz="1800" dirty="0">
                <a:solidFill>
                  <a:schemeClr val="accent3">
                    <a:lumMod val="25000"/>
                  </a:schemeClr>
                </a:solidFill>
                <a:latin typeface="Abadi" panose="020B0604020104020204" pitchFamily="34" charset="0"/>
              </a:rPr>
              <a:t>Shows a </a:t>
            </a:r>
            <a:r>
              <a:rPr lang="en-US" sz="1800" dirty="0">
                <a:solidFill>
                  <a:schemeClr val="accent3">
                    <a:lumMod val="25000"/>
                  </a:schemeClr>
                </a:solidFill>
                <a:latin typeface="Abadi" panose="020B0604020104020204" pitchFamily="34" charset="0"/>
              </a:rPr>
              <a:t>scatter point of payload vs. orbit type</a:t>
            </a:r>
          </a:p>
          <a:p>
            <a:endParaRPr lang="en-US" dirty="0"/>
          </a:p>
          <a:p>
            <a:pPr marL="285750" indent="-285750">
              <a:buFontTx/>
              <a:buChar char="-"/>
            </a:pPr>
            <a:r>
              <a:rPr lang="en-US" sz="1600" dirty="0"/>
              <a:t>LEO had success on the opposite end of the loads</a:t>
            </a:r>
          </a:p>
          <a:p>
            <a:pPr marL="285750" indent="-285750">
              <a:buFontTx/>
              <a:buChar char="-"/>
            </a:pPr>
            <a:r>
              <a:rPr lang="en-US" sz="1600" dirty="0"/>
              <a:t>ISS had many successful outcomes in the 500 to 2500 payload range.</a:t>
            </a:r>
          </a:p>
          <a:p>
            <a:pPr marL="285750" indent="-285750">
              <a:buFontTx/>
              <a:buChar char="-"/>
            </a:pPr>
            <a:r>
              <a:rPr lang="en-US" sz="1600" dirty="0"/>
              <a:t>PO only had success with lower payloads</a:t>
            </a:r>
          </a:p>
          <a:p>
            <a:pPr marL="285750" indent="-285750">
              <a:buFontTx/>
              <a:buChar char="-"/>
            </a:pPr>
            <a:r>
              <a:rPr lang="en-US" sz="1600" dirty="0"/>
              <a:t>VLEO seems to be the only orbit with higher heavy-load (16,000kg) success</a:t>
            </a:r>
          </a:p>
          <a:p>
            <a:pPr marL="285750" indent="-285750">
              <a:buFontTx/>
              <a:buChar char="-"/>
            </a:pPr>
            <a:r>
              <a:rPr lang="en-US" sz="1600" dirty="0"/>
              <a:t>However, for GTO we cannot distinguish this well as both a positive landing rate and a negative landing(unsuccessful mission).</a:t>
            </a:r>
            <a:endParaRPr lang="en-CA" sz="1600" dirty="0"/>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446142" y="1836175"/>
            <a:ext cx="3916415" cy="398550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line chart of the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It can be observed that there is an increasing trend of successful outcome apar from the dip in 2018</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253E0F3-2A34-3077-0082-C32293831A24}"/>
              </a:ext>
            </a:extLst>
          </p:cNvPr>
          <p:cNvPicPr>
            <a:picLocks noChangeAspect="1"/>
          </p:cNvPicPr>
          <p:nvPr/>
        </p:nvPicPr>
        <p:blipFill>
          <a:blip r:embed="rId3"/>
          <a:stretch>
            <a:fillRect/>
          </a:stretch>
        </p:blipFill>
        <p:spPr>
          <a:xfrm>
            <a:off x="829442" y="1570702"/>
            <a:ext cx="6367771" cy="485163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1816" y="5483829"/>
            <a:ext cx="7425813" cy="94338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Finds 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852E507-21D9-E32B-5469-21B740806C0D}"/>
              </a:ext>
            </a:extLst>
          </p:cNvPr>
          <p:cNvPicPr>
            <a:picLocks noChangeAspect="1"/>
          </p:cNvPicPr>
          <p:nvPr/>
        </p:nvPicPr>
        <p:blipFill>
          <a:blip r:embed="rId3"/>
          <a:stretch>
            <a:fillRect/>
          </a:stretch>
        </p:blipFill>
        <p:spPr>
          <a:xfrm>
            <a:off x="734027" y="1426064"/>
            <a:ext cx="7181393" cy="383910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9760" y="5736478"/>
            <a:ext cx="8303342" cy="48991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CB751B3-BFD7-96F1-D790-35D4BB0C812B}"/>
              </a:ext>
            </a:extLst>
          </p:cNvPr>
          <p:cNvPicPr>
            <a:picLocks noChangeAspect="1"/>
          </p:cNvPicPr>
          <p:nvPr/>
        </p:nvPicPr>
        <p:blipFill>
          <a:blip r:embed="rId3"/>
          <a:stretch>
            <a:fillRect/>
          </a:stretch>
        </p:blipFill>
        <p:spPr>
          <a:xfrm>
            <a:off x="983860" y="1511730"/>
            <a:ext cx="10213949" cy="383455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4882" y="5217024"/>
            <a:ext cx="7944762" cy="8085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AC9FFB1-E48B-36D6-3E14-CD77103CFDA2}"/>
              </a:ext>
            </a:extLst>
          </p:cNvPr>
          <p:cNvPicPr>
            <a:picLocks noChangeAspect="1"/>
          </p:cNvPicPr>
          <p:nvPr/>
        </p:nvPicPr>
        <p:blipFill>
          <a:blip r:embed="rId3"/>
          <a:stretch>
            <a:fillRect/>
          </a:stretch>
        </p:blipFill>
        <p:spPr>
          <a:xfrm>
            <a:off x="914882" y="1714261"/>
            <a:ext cx="10347408" cy="281349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66071"/>
            <a:ext cx="9745589" cy="7890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D6E1017B-C083-1801-48DF-3A72571B1ED7}"/>
              </a:ext>
            </a:extLst>
          </p:cNvPr>
          <p:cNvPicPr>
            <a:picLocks noChangeAspect="1"/>
          </p:cNvPicPr>
          <p:nvPr/>
        </p:nvPicPr>
        <p:blipFill>
          <a:blip r:embed="rId3"/>
          <a:stretch>
            <a:fillRect/>
          </a:stretch>
        </p:blipFill>
        <p:spPr>
          <a:xfrm>
            <a:off x="770010" y="1639688"/>
            <a:ext cx="9864527" cy="270371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411768" cy="39553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 exploration has taken a new dimension with several organizations working on lowering the cost of space exploration via rocket reuse. However, reuse can only happen if the rocket lands successfully in the first stage. </a:t>
            </a:r>
          </a:p>
          <a:p>
            <a:pPr>
              <a:lnSpc>
                <a:spcPct val="100000"/>
              </a:lnSpc>
              <a:spcBef>
                <a:spcPts val="1400"/>
              </a:spcBef>
            </a:pPr>
            <a:r>
              <a:rPr lang="en-US" sz="2200" dirty="0">
                <a:solidFill>
                  <a:schemeClr val="accent3">
                    <a:lumMod val="25000"/>
                  </a:schemeClr>
                </a:solidFill>
                <a:latin typeface="Abadi" panose="020B0604020104020204" pitchFamily="34" charset="0"/>
              </a:rPr>
              <a:t>Using data science methodologies, including Data collection, exploratory analysis, visualization, and machine learning modeling, we will predict if the SpaceX Falcon9 first stage will land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One key and notable result of our finding is the increasing trend of successful landings over time as trials advanced over the years. Other result details would be discussed in the proceeding slides.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51261" y="5346290"/>
            <a:ext cx="9564338" cy="83067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D23BAD50-FD4D-37EA-35EB-0E1CF32A6A5E}"/>
              </a:ext>
            </a:extLst>
          </p:cNvPr>
          <p:cNvPicPr>
            <a:picLocks noChangeAspect="1"/>
          </p:cNvPicPr>
          <p:nvPr/>
        </p:nvPicPr>
        <p:blipFill>
          <a:blip r:embed="rId3"/>
          <a:stretch>
            <a:fillRect/>
          </a:stretch>
        </p:blipFill>
        <p:spPr>
          <a:xfrm>
            <a:off x="951261" y="1496938"/>
            <a:ext cx="9109246" cy="346589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2072" y="5191433"/>
            <a:ext cx="9980675" cy="92914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that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C5286B7-520A-CEBF-A1BD-91592146CBEA}"/>
              </a:ext>
            </a:extLst>
          </p:cNvPr>
          <p:cNvPicPr>
            <a:picLocks noChangeAspect="1"/>
          </p:cNvPicPr>
          <p:nvPr/>
        </p:nvPicPr>
        <p:blipFill>
          <a:blip r:embed="rId3"/>
          <a:stretch>
            <a:fillRect/>
          </a:stretch>
        </p:blipFill>
        <p:spPr>
          <a:xfrm>
            <a:off x="852072" y="1666568"/>
            <a:ext cx="10477921" cy="28243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992013"/>
            <a:ext cx="7430092" cy="111830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Calculates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BD7C8169-D3ED-1822-666C-B6637E0797F0}"/>
              </a:ext>
            </a:extLst>
          </p:cNvPr>
          <p:cNvPicPr>
            <a:picLocks noChangeAspect="1"/>
          </p:cNvPicPr>
          <p:nvPr/>
        </p:nvPicPr>
        <p:blipFill>
          <a:blip r:embed="rId3"/>
          <a:stretch>
            <a:fillRect/>
          </a:stretch>
        </p:blipFill>
        <p:spPr>
          <a:xfrm>
            <a:off x="770011" y="1584801"/>
            <a:ext cx="8363129" cy="22940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35528" y="2175386"/>
            <a:ext cx="3200401" cy="266945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Lists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D98C40A-1F53-E115-70DF-4BFECED55141}"/>
              </a:ext>
            </a:extLst>
          </p:cNvPr>
          <p:cNvPicPr>
            <a:picLocks noChangeAspect="1"/>
          </p:cNvPicPr>
          <p:nvPr/>
        </p:nvPicPr>
        <p:blipFill>
          <a:blip r:embed="rId3"/>
          <a:stretch>
            <a:fillRect/>
          </a:stretch>
        </p:blipFill>
        <p:spPr>
          <a:xfrm>
            <a:off x="899651" y="1476101"/>
            <a:ext cx="6567826" cy="443772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8985" y="4457693"/>
            <a:ext cx="7680834" cy="138135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4511385-8791-276A-7004-1D1795195F11}"/>
              </a:ext>
            </a:extLst>
          </p:cNvPr>
          <p:cNvPicPr>
            <a:picLocks noChangeAspect="1"/>
          </p:cNvPicPr>
          <p:nvPr/>
        </p:nvPicPr>
        <p:blipFill>
          <a:blip r:embed="rId3"/>
          <a:stretch>
            <a:fillRect/>
          </a:stretch>
        </p:blipFill>
        <p:spPr>
          <a:xfrm>
            <a:off x="828985" y="1505694"/>
            <a:ext cx="8764223" cy="253400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3820" y="1478281"/>
            <a:ext cx="3649980" cy="3511330"/>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14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002041F-3FF4-81C0-F427-7A3B5101D6F6}"/>
              </a:ext>
            </a:extLst>
          </p:cNvPr>
          <p:cNvPicPr>
            <a:picLocks noChangeAspect="1"/>
          </p:cNvPicPr>
          <p:nvPr/>
        </p:nvPicPr>
        <p:blipFill>
          <a:blip r:embed="rId3"/>
          <a:stretch>
            <a:fillRect/>
          </a:stretch>
        </p:blipFill>
        <p:spPr>
          <a:xfrm>
            <a:off x="926734" y="1422738"/>
            <a:ext cx="6314724" cy="451195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Map</a:t>
            </a:r>
          </a:p>
        </p:txBody>
      </p:sp>
      <p:sp>
        <p:nvSpPr>
          <p:cNvPr id="9" name="Content Placeholder 4">
            <a:extLst>
              <a:ext uri="{FF2B5EF4-FFF2-40B4-BE49-F238E27FC236}">
                <a16:creationId xmlns:a16="http://schemas.microsoft.com/office/drawing/2014/main" id="{6ED6A718-B5A3-1C06-BA2E-AAF18385E3B0}"/>
              </a:ext>
            </a:extLst>
          </p:cNvPr>
          <p:cNvSpPr txBox="1">
            <a:spLocks/>
          </p:cNvSpPr>
          <p:nvPr/>
        </p:nvSpPr>
        <p:spPr>
          <a:xfrm>
            <a:off x="9649164" y="1463036"/>
            <a:ext cx="2348753" cy="439091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map [1] shows the 4 launch sites. It is observed that the launch sites are located close to the coastal waters. One of the sites (VAFB SLC-4E) is on the west coast (Los Angeles)  and the remaining 3 (KSC LC-39A, CCAFS LC-40, CCAFS SLC-40 ) are on the east coast (Florida) and in proximity.</a:t>
            </a:r>
            <a:endParaRPr lang="en-US" dirty="0"/>
          </a:p>
        </p:txBody>
      </p:sp>
      <p:pic>
        <p:nvPicPr>
          <p:cNvPr id="21" name="Picture 20">
            <a:extLst>
              <a:ext uri="{FF2B5EF4-FFF2-40B4-BE49-F238E27FC236}">
                <a16:creationId xmlns:a16="http://schemas.microsoft.com/office/drawing/2014/main" id="{17FEF1EF-DA7E-E2AA-31AE-A0AD9F958314}"/>
              </a:ext>
            </a:extLst>
          </p:cNvPr>
          <p:cNvPicPr>
            <a:picLocks noChangeAspect="1"/>
          </p:cNvPicPr>
          <p:nvPr/>
        </p:nvPicPr>
        <p:blipFill>
          <a:blip r:embed="rId3"/>
          <a:stretch>
            <a:fillRect/>
          </a:stretch>
        </p:blipFill>
        <p:spPr>
          <a:xfrm>
            <a:off x="89645" y="1596793"/>
            <a:ext cx="2705161" cy="4257161"/>
          </a:xfrm>
          <a:prstGeom prst="rect">
            <a:avLst/>
          </a:prstGeom>
        </p:spPr>
      </p:pic>
      <p:grpSp>
        <p:nvGrpSpPr>
          <p:cNvPr id="23" name="Group 22">
            <a:extLst>
              <a:ext uri="{FF2B5EF4-FFF2-40B4-BE49-F238E27FC236}">
                <a16:creationId xmlns:a16="http://schemas.microsoft.com/office/drawing/2014/main" id="{4260C72D-A76F-5C1F-6219-72F73B664DF8}"/>
              </a:ext>
            </a:extLst>
          </p:cNvPr>
          <p:cNvGrpSpPr/>
          <p:nvPr/>
        </p:nvGrpSpPr>
        <p:grpSpPr>
          <a:xfrm>
            <a:off x="734151" y="1433481"/>
            <a:ext cx="8849120" cy="2822343"/>
            <a:chOff x="976202" y="1021103"/>
            <a:chExt cx="8849120" cy="2822343"/>
          </a:xfrm>
        </p:grpSpPr>
        <p:pic>
          <p:nvPicPr>
            <p:cNvPr id="8" name="Picture 7">
              <a:extLst>
                <a:ext uri="{FF2B5EF4-FFF2-40B4-BE49-F238E27FC236}">
                  <a16:creationId xmlns:a16="http://schemas.microsoft.com/office/drawing/2014/main" id="{472F6E53-06C9-8F9C-7D18-61CBDC599304}"/>
                </a:ext>
              </a:extLst>
            </p:cNvPr>
            <p:cNvPicPr>
              <a:picLocks noChangeAspect="1"/>
            </p:cNvPicPr>
            <p:nvPr/>
          </p:nvPicPr>
          <p:blipFill rotWithShape="1">
            <a:blip r:embed="rId4"/>
            <a:srcRect t="1462"/>
            <a:stretch/>
          </p:blipFill>
          <p:spPr>
            <a:xfrm>
              <a:off x="3102750" y="1021103"/>
              <a:ext cx="6722572" cy="2822343"/>
            </a:xfrm>
            <a:prstGeom prst="rect">
              <a:avLst/>
            </a:prstGeom>
          </p:spPr>
        </p:pic>
        <p:sp>
          <p:nvSpPr>
            <p:cNvPr id="17" name="Rectangle 16">
              <a:extLst>
                <a:ext uri="{FF2B5EF4-FFF2-40B4-BE49-F238E27FC236}">
                  <a16:creationId xmlns:a16="http://schemas.microsoft.com/office/drawing/2014/main" id="{220F4738-A3CB-6D1A-2F66-16BE7FF68070}"/>
                </a:ext>
              </a:extLst>
            </p:cNvPr>
            <p:cNvSpPr/>
            <p:nvPr/>
          </p:nvSpPr>
          <p:spPr>
            <a:xfrm>
              <a:off x="3370730" y="1960913"/>
              <a:ext cx="1165412" cy="1042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Connector: Elbow 18">
              <a:extLst>
                <a:ext uri="{FF2B5EF4-FFF2-40B4-BE49-F238E27FC236}">
                  <a16:creationId xmlns:a16="http://schemas.microsoft.com/office/drawing/2014/main" id="{659BE202-856A-6BE9-EEE8-DDBF632A82FE}"/>
                </a:ext>
              </a:extLst>
            </p:cNvPr>
            <p:cNvCxnSpPr>
              <a:cxnSpLocks/>
              <a:stCxn id="17" idx="1"/>
            </p:cNvCxnSpPr>
            <p:nvPr/>
          </p:nvCxnSpPr>
          <p:spPr>
            <a:xfrm rot="10800000" flipV="1">
              <a:off x="976202" y="2482042"/>
              <a:ext cx="2394528" cy="2880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A564792-A7B2-BA1A-9813-65C6656FD337}"/>
                </a:ext>
              </a:extLst>
            </p:cNvPr>
            <p:cNvSpPr/>
            <p:nvPr/>
          </p:nvSpPr>
          <p:spPr>
            <a:xfrm>
              <a:off x="8407940" y="2690636"/>
              <a:ext cx="1165412" cy="1042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6" name="Picture 25">
            <a:extLst>
              <a:ext uri="{FF2B5EF4-FFF2-40B4-BE49-F238E27FC236}">
                <a16:creationId xmlns:a16="http://schemas.microsoft.com/office/drawing/2014/main" id="{8DC26423-9A95-D1BE-A899-C8D177A86121}"/>
              </a:ext>
            </a:extLst>
          </p:cNvPr>
          <p:cNvPicPr>
            <a:picLocks noChangeAspect="1"/>
          </p:cNvPicPr>
          <p:nvPr/>
        </p:nvPicPr>
        <p:blipFill rotWithShape="1">
          <a:blip r:embed="rId5"/>
          <a:srcRect l="9188" r="7984" b="8083"/>
          <a:stretch/>
        </p:blipFill>
        <p:spPr>
          <a:xfrm>
            <a:off x="4001218" y="4455228"/>
            <a:ext cx="4880804" cy="2011095"/>
          </a:xfrm>
          <a:prstGeom prst="rect">
            <a:avLst/>
          </a:prstGeom>
        </p:spPr>
      </p:pic>
      <p:cxnSp>
        <p:nvCxnSpPr>
          <p:cNvPr id="29" name="Connector: Elbow 28">
            <a:extLst>
              <a:ext uri="{FF2B5EF4-FFF2-40B4-BE49-F238E27FC236}">
                <a16:creationId xmlns:a16="http://schemas.microsoft.com/office/drawing/2014/main" id="{A83DF51F-3DF8-C9D8-B704-A9BD33ADBB7C}"/>
              </a:ext>
            </a:extLst>
          </p:cNvPr>
          <p:cNvCxnSpPr>
            <a:endCxn id="26" idx="3"/>
          </p:cNvCxnSpPr>
          <p:nvPr/>
        </p:nvCxnSpPr>
        <p:spPr>
          <a:xfrm rot="16200000" flipH="1">
            <a:off x="8010657" y="4589410"/>
            <a:ext cx="1369293" cy="373438"/>
          </a:xfrm>
          <a:prstGeom prst="bentConnector4">
            <a:avLst>
              <a:gd name="adj1" fmla="val 13282"/>
              <a:gd name="adj2" fmla="val 161215"/>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0F06323-6D35-1DFE-567B-B8FA8442FB51}"/>
              </a:ext>
            </a:extLst>
          </p:cNvPr>
          <p:cNvSpPr txBox="1"/>
          <p:nvPr/>
        </p:nvSpPr>
        <p:spPr>
          <a:xfrm>
            <a:off x="4625788" y="1433481"/>
            <a:ext cx="268941" cy="369332"/>
          </a:xfrm>
          <a:prstGeom prst="rect">
            <a:avLst/>
          </a:prstGeom>
          <a:noFill/>
          <a:ln w="28575">
            <a:solidFill>
              <a:srgbClr val="FF0000"/>
            </a:solidFill>
          </a:ln>
        </p:spPr>
        <p:txBody>
          <a:bodyPr wrap="square" rtlCol="0">
            <a:spAutoFit/>
          </a:bodyPr>
          <a:lstStyle/>
          <a:p>
            <a:r>
              <a:rPr lang="en-US" dirty="0"/>
              <a:t>1</a:t>
            </a:r>
            <a:endParaRPr lang="en-CA" dirty="0"/>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6082" y="5650349"/>
            <a:ext cx="9972451" cy="779462"/>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The map shows launch sites and the number of launches per each site: 10 launches in the Los Angeles area and 46 launches in the Florida area.  A drill-down of the outcomes will be presented in the next slide….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Outcomes Map / 2</a:t>
            </a:r>
          </a:p>
        </p:txBody>
      </p:sp>
      <p:pic>
        <p:nvPicPr>
          <p:cNvPr id="7" name="Picture 6">
            <a:extLst>
              <a:ext uri="{FF2B5EF4-FFF2-40B4-BE49-F238E27FC236}">
                <a16:creationId xmlns:a16="http://schemas.microsoft.com/office/drawing/2014/main" id="{796BC4F6-8BBF-5E8A-7D80-51871B0514DE}"/>
              </a:ext>
            </a:extLst>
          </p:cNvPr>
          <p:cNvPicPr>
            <a:picLocks noChangeAspect="1"/>
          </p:cNvPicPr>
          <p:nvPr/>
        </p:nvPicPr>
        <p:blipFill rotWithShape="1">
          <a:blip r:embed="rId3"/>
          <a:srcRect l="1145" t="3568" r="2275" b="15175"/>
          <a:stretch/>
        </p:blipFill>
        <p:spPr>
          <a:xfrm>
            <a:off x="836083" y="1361170"/>
            <a:ext cx="9972452" cy="4140996"/>
          </a:xfrm>
          <a:prstGeom prst="rect">
            <a:avLst/>
          </a:prstGeom>
        </p:spPr>
      </p:pic>
    </p:spTree>
    <p:extLst>
      <p:ext uri="{BB962C8B-B14F-4D97-AF65-F5344CB8AC3E}">
        <p14:creationId xmlns:p14="http://schemas.microsoft.com/office/powerpoint/2010/main" val="2151532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7893" y="4934607"/>
            <a:ext cx="10515599" cy="1384743"/>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This map shows the launch outcomes icons (success = green | failure = red)</a:t>
            </a:r>
          </a:p>
          <a:p>
            <a:pPr marL="0" indent="0">
              <a:lnSpc>
                <a:spcPct val="100000"/>
              </a:lnSpc>
              <a:spcBef>
                <a:spcPts val="1400"/>
              </a:spcBef>
              <a:buNone/>
            </a:pPr>
            <a:r>
              <a:rPr lang="en-US" sz="2200" b="1" dirty="0">
                <a:solidFill>
                  <a:schemeClr val="accent3">
                    <a:lumMod val="25000"/>
                  </a:schemeClr>
                </a:solidFill>
                <a:latin typeface="Abadi"/>
              </a:rPr>
              <a:t>[1] </a:t>
            </a:r>
            <a:r>
              <a:rPr lang="en-US" sz="2200" dirty="0">
                <a:solidFill>
                  <a:schemeClr val="accent3">
                    <a:lumMod val="25000"/>
                  </a:schemeClr>
                </a:solidFill>
                <a:latin typeface="Abadi"/>
              </a:rPr>
              <a:t>VAFB SLC-4E - 10 launches (6 failures, 4 successes)</a:t>
            </a:r>
            <a:br>
              <a:rPr lang="en-US" sz="2200" dirty="0">
                <a:solidFill>
                  <a:schemeClr val="accent3">
                    <a:lumMod val="25000"/>
                  </a:schemeClr>
                </a:solidFill>
                <a:latin typeface="Abadi"/>
              </a:rPr>
            </a:br>
            <a:r>
              <a:rPr lang="en-US" sz="2200" b="1" dirty="0">
                <a:solidFill>
                  <a:schemeClr val="accent3">
                    <a:lumMod val="25000"/>
                  </a:schemeClr>
                </a:solidFill>
                <a:latin typeface="Abadi"/>
              </a:rPr>
              <a:t>[2] </a:t>
            </a:r>
            <a:r>
              <a:rPr lang="en-US" sz="2200" dirty="0">
                <a:solidFill>
                  <a:schemeClr val="accent3">
                    <a:lumMod val="25000"/>
                  </a:schemeClr>
                </a:solidFill>
                <a:latin typeface="Abadi"/>
              </a:rPr>
              <a:t>KSC LC-39A - 13 launches (3 failures, 8 successes)</a:t>
            </a:r>
            <a:br>
              <a:rPr lang="en-US" sz="2200" dirty="0">
                <a:solidFill>
                  <a:schemeClr val="accent3">
                    <a:lumMod val="25000"/>
                  </a:schemeClr>
                </a:solidFill>
                <a:latin typeface="Abadi"/>
              </a:rPr>
            </a:br>
            <a:r>
              <a:rPr lang="en-US" sz="2200" b="1" dirty="0">
                <a:solidFill>
                  <a:schemeClr val="accent3">
                    <a:lumMod val="25000"/>
                  </a:schemeClr>
                </a:solidFill>
                <a:latin typeface="Abadi"/>
              </a:rPr>
              <a:t>[3] </a:t>
            </a:r>
            <a:r>
              <a:rPr lang="en-US" sz="2200" dirty="0">
                <a:solidFill>
                  <a:schemeClr val="accent3">
                    <a:lumMod val="25000"/>
                  </a:schemeClr>
                </a:solidFill>
                <a:latin typeface="Abadi"/>
              </a:rPr>
              <a:t>CCAFS LC-40 - 26 launches (19 failures, 7 successes)</a:t>
            </a:r>
            <a:br>
              <a:rPr lang="en-US" sz="2200" dirty="0">
                <a:solidFill>
                  <a:schemeClr val="accent3">
                    <a:lumMod val="25000"/>
                  </a:schemeClr>
                </a:solidFill>
                <a:latin typeface="Abadi"/>
              </a:rPr>
            </a:br>
            <a:r>
              <a:rPr lang="en-US" sz="2200" b="1" dirty="0">
                <a:solidFill>
                  <a:schemeClr val="accent3">
                    <a:lumMod val="25000"/>
                  </a:schemeClr>
                </a:solidFill>
                <a:latin typeface="Abadi"/>
              </a:rPr>
              <a:t>[4]</a:t>
            </a:r>
            <a:r>
              <a:rPr lang="en-US" sz="2200" dirty="0">
                <a:solidFill>
                  <a:schemeClr val="accent3">
                    <a:lumMod val="25000"/>
                  </a:schemeClr>
                </a:solidFill>
                <a:latin typeface="Abadi"/>
              </a:rPr>
              <a:t> CCAFS SLC-40 – 7 launches (4 failures, 3 successes)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Outcomes Map</a:t>
            </a:r>
          </a:p>
        </p:txBody>
      </p:sp>
      <p:pic>
        <p:nvPicPr>
          <p:cNvPr id="9" name="Picture 8">
            <a:extLst>
              <a:ext uri="{FF2B5EF4-FFF2-40B4-BE49-F238E27FC236}">
                <a16:creationId xmlns:a16="http://schemas.microsoft.com/office/drawing/2014/main" id="{11BDFA6B-82F6-011E-8A0F-A0528E41A3C0}"/>
              </a:ext>
            </a:extLst>
          </p:cNvPr>
          <p:cNvPicPr>
            <a:picLocks noChangeAspect="1"/>
          </p:cNvPicPr>
          <p:nvPr/>
        </p:nvPicPr>
        <p:blipFill rotWithShape="1">
          <a:blip r:embed="rId3"/>
          <a:srcRect l="13481" r="28595" b="8280"/>
          <a:stretch/>
        </p:blipFill>
        <p:spPr>
          <a:xfrm>
            <a:off x="777894" y="1332026"/>
            <a:ext cx="2383092" cy="3476457"/>
          </a:xfrm>
          <a:prstGeom prst="rect">
            <a:avLst/>
          </a:prstGeom>
        </p:spPr>
      </p:pic>
      <p:sp>
        <p:nvSpPr>
          <p:cNvPr id="10" name="TextBox 9">
            <a:extLst>
              <a:ext uri="{FF2B5EF4-FFF2-40B4-BE49-F238E27FC236}">
                <a16:creationId xmlns:a16="http://schemas.microsoft.com/office/drawing/2014/main" id="{399718E0-3933-06A3-CA29-A796DDE5AF19}"/>
              </a:ext>
            </a:extLst>
          </p:cNvPr>
          <p:cNvSpPr txBox="1"/>
          <p:nvPr/>
        </p:nvSpPr>
        <p:spPr>
          <a:xfrm>
            <a:off x="501070" y="1351294"/>
            <a:ext cx="268941" cy="369332"/>
          </a:xfrm>
          <a:prstGeom prst="rect">
            <a:avLst/>
          </a:prstGeom>
          <a:noFill/>
          <a:ln w="28575">
            <a:solidFill>
              <a:srgbClr val="FF0000"/>
            </a:solidFill>
          </a:ln>
        </p:spPr>
        <p:txBody>
          <a:bodyPr wrap="square" rtlCol="0">
            <a:spAutoFit/>
          </a:bodyPr>
          <a:lstStyle/>
          <a:p>
            <a:r>
              <a:rPr lang="en-US" dirty="0"/>
              <a:t>1</a:t>
            </a:r>
            <a:endParaRPr lang="en-CA" dirty="0"/>
          </a:p>
        </p:txBody>
      </p:sp>
      <p:pic>
        <p:nvPicPr>
          <p:cNvPr id="14" name="Picture 13">
            <a:extLst>
              <a:ext uri="{FF2B5EF4-FFF2-40B4-BE49-F238E27FC236}">
                <a16:creationId xmlns:a16="http://schemas.microsoft.com/office/drawing/2014/main" id="{B500CCAF-3E5B-4A13-0FB4-E319FAEF27B7}"/>
              </a:ext>
            </a:extLst>
          </p:cNvPr>
          <p:cNvPicPr>
            <a:picLocks noChangeAspect="1"/>
          </p:cNvPicPr>
          <p:nvPr/>
        </p:nvPicPr>
        <p:blipFill rotWithShape="1">
          <a:blip r:embed="rId4"/>
          <a:srcRect l="25495" b="15442"/>
          <a:stretch/>
        </p:blipFill>
        <p:spPr>
          <a:xfrm>
            <a:off x="3523085" y="1332026"/>
            <a:ext cx="2383093" cy="3476457"/>
          </a:xfrm>
          <a:prstGeom prst="rect">
            <a:avLst/>
          </a:prstGeom>
        </p:spPr>
      </p:pic>
      <p:sp>
        <p:nvSpPr>
          <p:cNvPr id="15" name="TextBox 14">
            <a:extLst>
              <a:ext uri="{FF2B5EF4-FFF2-40B4-BE49-F238E27FC236}">
                <a16:creationId xmlns:a16="http://schemas.microsoft.com/office/drawing/2014/main" id="{58ADA4F4-410B-CDA8-ACB0-D58BEAA1BF3B}"/>
              </a:ext>
            </a:extLst>
          </p:cNvPr>
          <p:cNvSpPr txBox="1"/>
          <p:nvPr/>
        </p:nvSpPr>
        <p:spPr>
          <a:xfrm>
            <a:off x="3252142" y="1347624"/>
            <a:ext cx="268941" cy="369332"/>
          </a:xfrm>
          <a:prstGeom prst="rect">
            <a:avLst/>
          </a:prstGeom>
          <a:noFill/>
          <a:ln w="28575">
            <a:solidFill>
              <a:srgbClr val="FF0000"/>
            </a:solidFill>
          </a:ln>
        </p:spPr>
        <p:txBody>
          <a:bodyPr wrap="square" rtlCol="0">
            <a:spAutoFit/>
          </a:bodyPr>
          <a:lstStyle/>
          <a:p>
            <a:r>
              <a:rPr lang="en-US" dirty="0"/>
              <a:t>2</a:t>
            </a:r>
            <a:endParaRPr lang="en-CA" dirty="0"/>
          </a:p>
        </p:txBody>
      </p:sp>
      <p:pic>
        <p:nvPicPr>
          <p:cNvPr id="19" name="Picture 18">
            <a:extLst>
              <a:ext uri="{FF2B5EF4-FFF2-40B4-BE49-F238E27FC236}">
                <a16:creationId xmlns:a16="http://schemas.microsoft.com/office/drawing/2014/main" id="{E0D48C22-20D6-05EF-8387-A4F9A5276EEF}"/>
              </a:ext>
            </a:extLst>
          </p:cNvPr>
          <p:cNvPicPr>
            <a:picLocks noChangeAspect="1"/>
          </p:cNvPicPr>
          <p:nvPr/>
        </p:nvPicPr>
        <p:blipFill rotWithShape="1">
          <a:blip r:embed="rId5"/>
          <a:srcRect l="14035" t="26504" b="5539"/>
          <a:stretch/>
        </p:blipFill>
        <p:spPr>
          <a:xfrm>
            <a:off x="6268277" y="1332025"/>
            <a:ext cx="2383094" cy="3476458"/>
          </a:xfrm>
          <a:prstGeom prst="rect">
            <a:avLst/>
          </a:prstGeom>
        </p:spPr>
      </p:pic>
      <p:sp>
        <p:nvSpPr>
          <p:cNvPr id="20" name="TextBox 19">
            <a:extLst>
              <a:ext uri="{FF2B5EF4-FFF2-40B4-BE49-F238E27FC236}">
                <a16:creationId xmlns:a16="http://schemas.microsoft.com/office/drawing/2014/main" id="{281E1C7D-DDEB-20F7-68FB-E1B3F4D55FC9}"/>
              </a:ext>
            </a:extLst>
          </p:cNvPr>
          <p:cNvSpPr txBox="1"/>
          <p:nvPr/>
        </p:nvSpPr>
        <p:spPr>
          <a:xfrm>
            <a:off x="5997048" y="1347624"/>
            <a:ext cx="268941" cy="369332"/>
          </a:xfrm>
          <a:prstGeom prst="rect">
            <a:avLst/>
          </a:prstGeom>
          <a:noFill/>
          <a:ln w="28575">
            <a:solidFill>
              <a:srgbClr val="FF0000"/>
            </a:solidFill>
          </a:ln>
        </p:spPr>
        <p:txBody>
          <a:bodyPr wrap="square" rtlCol="0">
            <a:spAutoFit/>
          </a:bodyPr>
          <a:lstStyle/>
          <a:p>
            <a:r>
              <a:rPr lang="en-US" dirty="0"/>
              <a:t>3</a:t>
            </a:r>
            <a:endParaRPr lang="en-CA" dirty="0"/>
          </a:p>
        </p:txBody>
      </p:sp>
      <p:pic>
        <p:nvPicPr>
          <p:cNvPr id="24" name="Picture 23">
            <a:extLst>
              <a:ext uri="{FF2B5EF4-FFF2-40B4-BE49-F238E27FC236}">
                <a16:creationId xmlns:a16="http://schemas.microsoft.com/office/drawing/2014/main" id="{BCE8E3A3-B91C-D83C-B5DD-3FDF51D58A1E}"/>
              </a:ext>
            </a:extLst>
          </p:cNvPr>
          <p:cNvPicPr>
            <a:picLocks noChangeAspect="1"/>
          </p:cNvPicPr>
          <p:nvPr/>
        </p:nvPicPr>
        <p:blipFill rotWithShape="1">
          <a:blip r:embed="rId6"/>
          <a:srcRect r="731" b="16682"/>
          <a:stretch/>
        </p:blipFill>
        <p:spPr>
          <a:xfrm>
            <a:off x="9013471" y="1351294"/>
            <a:ext cx="2383093" cy="3476457"/>
          </a:xfrm>
          <a:prstGeom prst="rect">
            <a:avLst/>
          </a:prstGeom>
        </p:spPr>
      </p:pic>
      <p:sp>
        <p:nvSpPr>
          <p:cNvPr id="25" name="TextBox 24">
            <a:extLst>
              <a:ext uri="{FF2B5EF4-FFF2-40B4-BE49-F238E27FC236}">
                <a16:creationId xmlns:a16="http://schemas.microsoft.com/office/drawing/2014/main" id="{CC62B236-0821-D233-5652-354A349B802E}"/>
              </a:ext>
            </a:extLst>
          </p:cNvPr>
          <p:cNvSpPr txBox="1"/>
          <p:nvPr/>
        </p:nvSpPr>
        <p:spPr>
          <a:xfrm>
            <a:off x="8744528" y="1351294"/>
            <a:ext cx="268941" cy="369332"/>
          </a:xfrm>
          <a:prstGeom prst="rect">
            <a:avLst/>
          </a:prstGeom>
          <a:noFill/>
          <a:ln w="28575">
            <a:solidFill>
              <a:srgbClr val="FF0000"/>
            </a:solidFill>
          </a:ln>
        </p:spPr>
        <p:txBody>
          <a:bodyPr wrap="square" rtlCol="0">
            <a:spAutoFit/>
          </a:bodyPr>
          <a:lstStyle/>
          <a:p>
            <a:r>
              <a:rPr lang="en-US" dirty="0"/>
              <a:t>4</a:t>
            </a:r>
            <a:endParaRPr lang="en-CA" dirty="0"/>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5873979"/>
            <a:ext cx="9558288"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 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322241" cy="41679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Slide Title: Enhancing Space Exploration through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Report Objective: Predict successful Falcon 9 first-stage landings using data science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Methodology: Data collection, exploratory analysis, visualization, and machine learning modeling and prediction.</a:t>
            </a:r>
          </a:p>
          <a:p>
            <a:pPr>
              <a:lnSpc>
                <a:spcPct val="100000"/>
              </a:lnSpc>
              <a:spcBef>
                <a:spcPts val="1400"/>
              </a:spcBef>
            </a:pPr>
            <a:r>
              <a:rPr lang="en-US" sz="2200" dirty="0">
                <a:solidFill>
                  <a:schemeClr val="accent3">
                    <a:lumMod val="25000"/>
                  </a:schemeClr>
                </a:solidFill>
                <a:latin typeface="Abadi" panose="020B0604020104020204" pitchFamily="34" charset="0"/>
              </a:rPr>
              <a:t>Result: Increasing trend of successful landings over time as trials advanced.</a:t>
            </a:r>
          </a:p>
          <a:p>
            <a:pPr>
              <a:lnSpc>
                <a:spcPct val="100000"/>
              </a:lnSpc>
              <a:spcBef>
                <a:spcPts val="1400"/>
              </a:spcBef>
            </a:pPr>
            <a:r>
              <a:rPr lang="en-US" sz="2200" dirty="0">
                <a:solidFill>
                  <a:schemeClr val="accent3">
                    <a:lumMod val="25000"/>
                  </a:schemeClr>
                </a:solidFill>
                <a:latin typeface="Abadi" panose="020B0604020104020204" pitchFamily="34" charset="0"/>
              </a:rPr>
              <a:t>Impact: Informed decision-making, optimized missions, and improved space exploration efficiency.</a:t>
            </a:r>
          </a:p>
        </p:txBody>
      </p:sp>
    </p:spTree>
    <p:extLst>
      <p:ext uri="{BB962C8B-B14F-4D97-AF65-F5344CB8AC3E}">
        <p14:creationId xmlns:p14="http://schemas.microsoft.com/office/powerpoint/2010/main" val="3584487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6209" y="5621440"/>
            <a:ext cx="10345666" cy="960335"/>
          </a:xfrm>
          <a:prstGeom prst="rect">
            <a:avLst/>
          </a:prstGeom>
        </p:spPr>
        <p:txBody>
          <a:bodyPr lIns="91440" tIns="45720" rIns="91440" bIns="45720" anchor="t">
            <a:normAutofit fontScale="70000" lnSpcReduction="20000"/>
          </a:bodyPr>
          <a:lstStyle/>
          <a:p>
            <a:pPr marL="0" indent="0">
              <a:lnSpc>
                <a:spcPct val="120000"/>
              </a:lnSpc>
              <a:spcBef>
                <a:spcPts val="0"/>
              </a:spcBef>
              <a:buNone/>
            </a:pPr>
            <a:r>
              <a:rPr lang="en-US" sz="2200" dirty="0">
                <a:solidFill>
                  <a:schemeClr val="accent3">
                    <a:lumMod val="25000"/>
                  </a:schemeClr>
                </a:solidFill>
                <a:latin typeface="Abadi"/>
              </a:rPr>
              <a:t>[1] Titusville City (23.53km) [2] Railway line (2.74km)  [3] Samuel C Philips Parkway (1.75KM) [4] Florida Coastline (7.27KM)</a:t>
            </a:r>
          </a:p>
          <a:p>
            <a:pPr marL="0" indent="0">
              <a:lnSpc>
                <a:spcPct val="120000"/>
              </a:lnSpc>
              <a:spcBef>
                <a:spcPts val="0"/>
              </a:spcBef>
              <a:buNone/>
            </a:pPr>
            <a:r>
              <a:rPr lang="en-US" sz="2200" dirty="0">
                <a:solidFill>
                  <a:schemeClr val="accent3">
                    <a:lumMod val="25000"/>
                  </a:schemeClr>
                </a:solidFill>
                <a:latin typeface="Abadi"/>
              </a:rPr>
              <a:t>One of the key observations is the proximity of the site to infrastructures &amp; water, but a safe distance from settlements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CCAFS LC-40 Launch Site &amp; Distance To Specific Landmarks</a:t>
            </a:r>
          </a:p>
        </p:txBody>
      </p:sp>
      <p:pic>
        <p:nvPicPr>
          <p:cNvPr id="7" name="Picture 6">
            <a:extLst>
              <a:ext uri="{FF2B5EF4-FFF2-40B4-BE49-F238E27FC236}">
                <a16:creationId xmlns:a16="http://schemas.microsoft.com/office/drawing/2014/main" id="{05C5C830-D0A4-DB2B-5E1A-0BA027B894A5}"/>
              </a:ext>
            </a:extLst>
          </p:cNvPr>
          <p:cNvPicPr>
            <a:picLocks noChangeAspect="1"/>
          </p:cNvPicPr>
          <p:nvPr/>
        </p:nvPicPr>
        <p:blipFill rotWithShape="1">
          <a:blip r:embed="rId3"/>
          <a:srcRect t="10527"/>
          <a:stretch/>
        </p:blipFill>
        <p:spPr>
          <a:xfrm>
            <a:off x="846210" y="1324299"/>
            <a:ext cx="10476282" cy="4259571"/>
          </a:xfrm>
          <a:prstGeom prst="rect">
            <a:avLst/>
          </a:prstGeom>
        </p:spPr>
      </p:pic>
      <p:sp>
        <p:nvSpPr>
          <p:cNvPr id="9" name="TextBox 8">
            <a:extLst>
              <a:ext uri="{FF2B5EF4-FFF2-40B4-BE49-F238E27FC236}">
                <a16:creationId xmlns:a16="http://schemas.microsoft.com/office/drawing/2014/main" id="{82DA46F7-475E-34C2-0C31-1FF1A307ED13}"/>
              </a:ext>
            </a:extLst>
          </p:cNvPr>
          <p:cNvSpPr txBox="1"/>
          <p:nvPr/>
        </p:nvSpPr>
        <p:spPr>
          <a:xfrm>
            <a:off x="501070" y="2289342"/>
            <a:ext cx="268941" cy="276999"/>
          </a:xfrm>
          <a:prstGeom prst="rect">
            <a:avLst/>
          </a:prstGeom>
          <a:solidFill>
            <a:schemeClr val="bg1"/>
          </a:solidFill>
          <a:ln w="3175">
            <a:solidFill>
              <a:srgbClr val="FF0000"/>
            </a:solidFill>
          </a:ln>
        </p:spPr>
        <p:txBody>
          <a:bodyPr wrap="square" rtlCol="0">
            <a:spAutoFit/>
          </a:bodyPr>
          <a:lstStyle/>
          <a:p>
            <a:r>
              <a:rPr lang="en-US" sz="1200" dirty="0"/>
              <a:t>1</a:t>
            </a:r>
            <a:endParaRPr lang="en-CA" sz="1200" dirty="0"/>
          </a:p>
        </p:txBody>
      </p:sp>
      <p:sp>
        <p:nvSpPr>
          <p:cNvPr id="10" name="TextBox 9">
            <a:extLst>
              <a:ext uri="{FF2B5EF4-FFF2-40B4-BE49-F238E27FC236}">
                <a16:creationId xmlns:a16="http://schemas.microsoft.com/office/drawing/2014/main" id="{BFFA75C0-00B2-DA13-D038-DAB9C74B29F9}"/>
              </a:ext>
            </a:extLst>
          </p:cNvPr>
          <p:cNvSpPr txBox="1"/>
          <p:nvPr/>
        </p:nvSpPr>
        <p:spPr>
          <a:xfrm>
            <a:off x="9337642" y="2991458"/>
            <a:ext cx="268941" cy="276999"/>
          </a:xfrm>
          <a:prstGeom prst="rect">
            <a:avLst/>
          </a:prstGeom>
          <a:solidFill>
            <a:schemeClr val="bg1"/>
          </a:solidFill>
          <a:ln w="3175">
            <a:solidFill>
              <a:srgbClr val="FF0000"/>
            </a:solidFill>
          </a:ln>
        </p:spPr>
        <p:txBody>
          <a:bodyPr wrap="square" rtlCol="0">
            <a:spAutoFit/>
          </a:bodyPr>
          <a:lstStyle/>
          <a:p>
            <a:r>
              <a:rPr lang="en-US" sz="1200" dirty="0"/>
              <a:t>2</a:t>
            </a:r>
            <a:endParaRPr lang="en-CA" sz="1200" dirty="0"/>
          </a:p>
        </p:txBody>
      </p:sp>
      <p:sp>
        <p:nvSpPr>
          <p:cNvPr id="11" name="TextBox 10">
            <a:extLst>
              <a:ext uri="{FF2B5EF4-FFF2-40B4-BE49-F238E27FC236}">
                <a16:creationId xmlns:a16="http://schemas.microsoft.com/office/drawing/2014/main" id="{E5A14FA1-355A-1F8D-99DF-F7E1DE28C018}"/>
              </a:ext>
            </a:extLst>
          </p:cNvPr>
          <p:cNvSpPr txBox="1"/>
          <p:nvPr/>
        </p:nvSpPr>
        <p:spPr>
          <a:xfrm>
            <a:off x="9817431" y="3188860"/>
            <a:ext cx="268941" cy="276999"/>
          </a:xfrm>
          <a:prstGeom prst="rect">
            <a:avLst/>
          </a:prstGeom>
          <a:solidFill>
            <a:schemeClr val="bg1"/>
          </a:solidFill>
          <a:ln w="3175">
            <a:solidFill>
              <a:srgbClr val="FF0000"/>
            </a:solidFill>
          </a:ln>
        </p:spPr>
        <p:txBody>
          <a:bodyPr wrap="square" rtlCol="0">
            <a:spAutoFit/>
          </a:bodyPr>
          <a:lstStyle/>
          <a:p>
            <a:r>
              <a:rPr lang="en-US" sz="1200" dirty="0"/>
              <a:t>3</a:t>
            </a:r>
            <a:endParaRPr lang="en-CA" sz="1200" dirty="0"/>
          </a:p>
        </p:txBody>
      </p:sp>
      <p:sp>
        <p:nvSpPr>
          <p:cNvPr id="12" name="TextBox 11">
            <a:extLst>
              <a:ext uri="{FF2B5EF4-FFF2-40B4-BE49-F238E27FC236}">
                <a16:creationId xmlns:a16="http://schemas.microsoft.com/office/drawing/2014/main" id="{C9D2F266-9B82-820B-B242-416D742A966C}"/>
              </a:ext>
            </a:extLst>
          </p:cNvPr>
          <p:cNvSpPr txBox="1"/>
          <p:nvPr/>
        </p:nvSpPr>
        <p:spPr>
          <a:xfrm>
            <a:off x="10818542" y="1651722"/>
            <a:ext cx="268941" cy="276999"/>
          </a:xfrm>
          <a:prstGeom prst="rect">
            <a:avLst/>
          </a:prstGeom>
          <a:solidFill>
            <a:schemeClr val="bg1"/>
          </a:solidFill>
          <a:ln w="3175">
            <a:solidFill>
              <a:srgbClr val="FF0000"/>
            </a:solidFill>
          </a:ln>
        </p:spPr>
        <p:txBody>
          <a:bodyPr wrap="square" rtlCol="0">
            <a:spAutoFit/>
          </a:bodyPr>
          <a:lstStyle/>
          <a:p>
            <a:r>
              <a:rPr lang="en-US" sz="1200" dirty="0"/>
              <a:t>4</a:t>
            </a:r>
            <a:endParaRPr lang="en-CA" sz="1200" dirty="0"/>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6025573"/>
            <a:ext cx="8229211" cy="632402"/>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KSC LC-39A and CCAFS LC-40 launch sites have more successful launch counts (10 and 7 respectively) than the remaining 2.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Successful Launch Counts</a:t>
            </a:r>
          </a:p>
        </p:txBody>
      </p:sp>
      <p:pic>
        <p:nvPicPr>
          <p:cNvPr id="14" name="Picture 13">
            <a:extLst>
              <a:ext uri="{FF2B5EF4-FFF2-40B4-BE49-F238E27FC236}">
                <a16:creationId xmlns:a16="http://schemas.microsoft.com/office/drawing/2014/main" id="{A4D82C4A-EC08-4289-9502-E1D8F591887B}"/>
              </a:ext>
            </a:extLst>
          </p:cNvPr>
          <p:cNvPicPr>
            <a:picLocks noChangeAspect="1"/>
          </p:cNvPicPr>
          <p:nvPr/>
        </p:nvPicPr>
        <p:blipFill rotWithShape="1">
          <a:blip r:embed="rId3"/>
          <a:srcRect b="8274"/>
          <a:stretch/>
        </p:blipFill>
        <p:spPr>
          <a:xfrm>
            <a:off x="770012" y="1360817"/>
            <a:ext cx="10591408" cy="457002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01446"/>
            <a:ext cx="10515600" cy="7397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highest success ratio based on the % a well as the count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Launch Sites Outcome Counts</a:t>
            </a:r>
          </a:p>
        </p:txBody>
      </p:sp>
      <p:pic>
        <p:nvPicPr>
          <p:cNvPr id="4" name="Picture 3">
            <a:extLst>
              <a:ext uri="{FF2B5EF4-FFF2-40B4-BE49-F238E27FC236}">
                <a16:creationId xmlns:a16="http://schemas.microsoft.com/office/drawing/2014/main" id="{A51C2728-C05B-C1F3-ABB0-2774DF607A9E}"/>
              </a:ext>
            </a:extLst>
          </p:cNvPr>
          <p:cNvPicPr>
            <a:picLocks noChangeAspect="1"/>
          </p:cNvPicPr>
          <p:nvPr/>
        </p:nvPicPr>
        <p:blipFill rotWithShape="1">
          <a:blip r:embed="rId3"/>
          <a:srcRect t="13387" b="14744"/>
          <a:stretch/>
        </p:blipFill>
        <p:spPr>
          <a:xfrm>
            <a:off x="752019" y="1356554"/>
            <a:ext cx="10601781" cy="394209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9620" y="4267200"/>
            <a:ext cx="4654620" cy="2339340"/>
          </a:xfrm>
          <a:prstGeom prst="rect">
            <a:avLst/>
          </a:prstGeom>
        </p:spPr>
        <p:txBody>
          <a:bodyPr lIns="91440" tIns="45720" rIns="91440" bIns="45720" anchor="t">
            <a:normAutofit fontScale="77500" lnSpcReduction="20000"/>
          </a:bodyPr>
          <a:lstStyle/>
          <a:p>
            <a:pPr marL="0" indent="0">
              <a:lnSpc>
                <a:spcPct val="120000"/>
              </a:lnSpc>
              <a:buNone/>
            </a:pPr>
            <a:r>
              <a:rPr lang="en-US" sz="2200" b="1" u="sng" dirty="0">
                <a:solidFill>
                  <a:schemeClr val="accent3">
                    <a:lumMod val="25000"/>
                  </a:schemeClr>
                </a:solidFill>
                <a:latin typeface="Abadi" panose="020B0604020104020204" pitchFamily="34" charset="0"/>
              </a:rPr>
              <a:t>Notes:</a:t>
            </a:r>
          </a:p>
          <a:p>
            <a:pPr marL="0" indent="0">
              <a:lnSpc>
                <a:spcPct val="120000"/>
              </a:lnSpc>
              <a:buNone/>
            </a:pPr>
            <a:r>
              <a:rPr lang="en-US" sz="2200" b="1" dirty="0">
                <a:solidFill>
                  <a:schemeClr val="accent3">
                    <a:lumMod val="25000"/>
                  </a:schemeClr>
                </a:solidFill>
                <a:latin typeface="Abadi" panose="020B0604020104020204" pitchFamily="34" charset="0"/>
              </a:rPr>
              <a:t>[1] </a:t>
            </a:r>
            <a:r>
              <a:rPr lang="en-US" sz="2200" dirty="0">
                <a:solidFill>
                  <a:schemeClr val="accent3">
                    <a:lumMod val="25000"/>
                  </a:schemeClr>
                </a:solidFill>
                <a:latin typeface="Abadi" panose="020B0604020104020204" pitchFamily="34" charset="0"/>
              </a:rPr>
              <a:t>All Sites and payload range </a:t>
            </a:r>
            <a:br>
              <a:rPr lang="en-US" sz="2200" dirty="0">
                <a:solidFill>
                  <a:schemeClr val="accent3">
                    <a:lumMod val="25000"/>
                  </a:schemeClr>
                </a:solidFill>
                <a:latin typeface="Abadi" panose="020B0604020104020204" pitchFamily="34" charset="0"/>
              </a:rPr>
            </a:br>
            <a:r>
              <a:rPr lang="en-US" sz="2200" b="1" dirty="0">
                <a:solidFill>
                  <a:schemeClr val="accent3">
                    <a:lumMod val="25000"/>
                  </a:schemeClr>
                </a:solidFill>
                <a:latin typeface="Abadi"/>
              </a:rPr>
              <a:t>[2] </a:t>
            </a:r>
            <a:r>
              <a:rPr lang="en-US" sz="2200" dirty="0">
                <a:solidFill>
                  <a:schemeClr val="accent3">
                    <a:lumMod val="25000"/>
                  </a:schemeClr>
                </a:solidFill>
                <a:latin typeface="Abadi"/>
              </a:rPr>
              <a:t>– Only FT &amp; B4 booster version categories are within the 5000 to 9000 payloads</a:t>
            </a:r>
            <a:br>
              <a:rPr lang="en-US" sz="2200" dirty="0">
                <a:solidFill>
                  <a:schemeClr val="accent3">
                    <a:lumMod val="25000"/>
                  </a:schemeClr>
                </a:solidFill>
                <a:latin typeface="Abadi"/>
              </a:rPr>
            </a:br>
            <a:r>
              <a:rPr lang="en-US" sz="2200" b="1" dirty="0">
                <a:solidFill>
                  <a:schemeClr val="accent3">
                    <a:lumMod val="25000"/>
                  </a:schemeClr>
                </a:solidFill>
                <a:latin typeface="Abadi"/>
              </a:rPr>
              <a:t>[3]</a:t>
            </a:r>
            <a:r>
              <a:rPr lang="en-US" sz="2200" dirty="0">
                <a:solidFill>
                  <a:schemeClr val="accent3">
                    <a:lumMod val="25000"/>
                  </a:schemeClr>
                </a:solidFill>
                <a:latin typeface="Abadi"/>
              </a:rPr>
              <a:t> For the site with the highest success rate, it is observed that successful launches happen at payloads lower than 5500kg. Payloads above 5000kg all failed.</a:t>
            </a:r>
            <a:endParaRPr lang="en-US" sz="2200" dirty="0">
              <a:solidFill>
                <a:schemeClr val="accent3">
                  <a:lumMod val="25000"/>
                </a:schemeClr>
              </a:solidFill>
              <a:latin typeface="Abadi" panose="020B0604020104020204" pitchFamily="34" charset="0"/>
            </a:endParaRPr>
          </a:p>
          <a:p>
            <a:pPr>
              <a:lnSpc>
                <a:spcPct val="12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With Payload Ranges</a:t>
            </a:r>
          </a:p>
        </p:txBody>
      </p:sp>
      <p:pic>
        <p:nvPicPr>
          <p:cNvPr id="9" name="Picture 8">
            <a:extLst>
              <a:ext uri="{FF2B5EF4-FFF2-40B4-BE49-F238E27FC236}">
                <a16:creationId xmlns:a16="http://schemas.microsoft.com/office/drawing/2014/main" id="{5D35681C-E6AA-F4E7-5CB5-375633508DC4}"/>
              </a:ext>
            </a:extLst>
          </p:cNvPr>
          <p:cNvPicPr>
            <a:picLocks noChangeAspect="1"/>
          </p:cNvPicPr>
          <p:nvPr/>
        </p:nvPicPr>
        <p:blipFill>
          <a:blip r:embed="rId3"/>
          <a:stretch>
            <a:fillRect/>
          </a:stretch>
        </p:blipFill>
        <p:spPr>
          <a:xfrm>
            <a:off x="924528" y="1409364"/>
            <a:ext cx="4976897" cy="2580613"/>
          </a:xfrm>
          <a:prstGeom prst="rect">
            <a:avLst/>
          </a:prstGeom>
        </p:spPr>
      </p:pic>
      <p:pic>
        <p:nvPicPr>
          <p:cNvPr id="11" name="Picture 10">
            <a:extLst>
              <a:ext uri="{FF2B5EF4-FFF2-40B4-BE49-F238E27FC236}">
                <a16:creationId xmlns:a16="http://schemas.microsoft.com/office/drawing/2014/main" id="{23CB87F4-7803-C688-B4AB-4D21B26190C3}"/>
              </a:ext>
            </a:extLst>
          </p:cNvPr>
          <p:cNvPicPr>
            <a:picLocks noChangeAspect="1"/>
          </p:cNvPicPr>
          <p:nvPr/>
        </p:nvPicPr>
        <p:blipFill>
          <a:blip r:embed="rId4"/>
          <a:stretch>
            <a:fillRect/>
          </a:stretch>
        </p:blipFill>
        <p:spPr>
          <a:xfrm>
            <a:off x="6409622" y="1476138"/>
            <a:ext cx="4976896" cy="2554842"/>
          </a:xfrm>
          <a:prstGeom prst="rect">
            <a:avLst/>
          </a:prstGeom>
        </p:spPr>
      </p:pic>
      <p:pic>
        <p:nvPicPr>
          <p:cNvPr id="14" name="Picture 13">
            <a:extLst>
              <a:ext uri="{FF2B5EF4-FFF2-40B4-BE49-F238E27FC236}">
                <a16:creationId xmlns:a16="http://schemas.microsoft.com/office/drawing/2014/main" id="{A3C3FB8E-DA48-23CD-1764-06525BF6A7F7}"/>
              </a:ext>
            </a:extLst>
          </p:cNvPr>
          <p:cNvPicPr>
            <a:picLocks noChangeAspect="1"/>
          </p:cNvPicPr>
          <p:nvPr/>
        </p:nvPicPr>
        <p:blipFill>
          <a:blip r:embed="rId5"/>
          <a:stretch>
            <a:fillRect/>
          </a:stretch>
        </p:blipFill>
        <p:spPr>
          <a:xfrm>
            <a:off x="923057" y="4132316"/>
            <a:ext cx="4978368" cy="2549512"/>
          </a:xfrm>
          <a:prstGeom prst="rect">
            <a:avLst/>
          </a:prstGeom>
        </p:spPr>
      </p:pic>
      <p:sp>
        <p:nvSpPr>
          <p:cNvPr id="15" name="TextBox 14">
            <a:extLst>
              <a:ext uri="{FF2B5EF4-FFF2-40B4-BE49-F238E27FC236}">
                <a16:creationId xmlns:a16="http://schemas.microsoft.com/office/drawing/2014/main" id="{9DC59EE8-3DA3-6404-F924-9C016230E548}"/>
              </a:ext>
            </a:extLst>
          </p:cNvPr>
          <p:cNvSpPr txBox="1"/>
          <p:nvPr/>
        </p:nvSpPr>
        <p:spPr>
          <a:xfrm>
            <a:off x="654116" y="1409364"/>
            <a:ext cx="268941" cy="276999"/>
          </a:xfrm>
          <a:prstGeom prst="rect">
            <a:avLst/>
          </a:prstGeom>
          <a:solidFill>
            <a:schemeClr val="bg1"/>
          </a:solidFill>
          <a:ln w="3175">
            <a:solidFill>
              <a:srgbClr val="FF0000"/>
            </a:solidFill>
          </a:ln>
        </p:spPr>
        <p:txBody>
          <a:bodyPr wrap="square" rtlCol="0">
            <a:spAutoFit/>
          </a:bodyPr>
          <a:lstStyle/>
          <a:p>
            <a:r>
              <a:rPr lang="en-US" sz="1200" dirty="0"/>
              <a:t>1</a:t>
            </a:r>
            <a:endParaRPr lang="en-CA" sz="1200" dirty="0"/>
          </a:p>
        </p:txBody>
      </p:sp>
      <p:sp>
        <p:nvSpPr>
          <p:cNvPr id="16" name="TextBox 15">
            <a:extLst>
              <a:ext uri="{FF2B5EF4-FFF2-40B4-BE49-F238E27FC236}">
                <a16:creationId xmlns:a16="http://schemas.microsoft.com/office/drawing/2014/main" id="{1F7DCAE0-4493-B379-6BF9-F5B9DCBF30E7}"/>
              </a:ext>
            </a:extLst>
          </p:cNvPr>
          <p:cNvSpPr txBox="1"/>
          <p:nvPr/>
        </p:nvSpPr>
        <p:spPr>
          <a:xfrm>
            <a:off x="6109390" y="1476138"/>
            <a:ext cx="268941" cy="276999"/>
          </a:xfrm>
          <a:prstGeom prst="rect">
            <a:avLst/>
          </a:prstGeom>
          <a:solidFill>
            <a:schemeClr val="bg1"/>
          </a:solidFill>
          <a:ln w="3175">
            <a:solidFill>
              <a:srgbClr val="FF0000"/>
            </a:solidFill>
          </a:ln>
        </p:spPr>
        <p:txBody>
          <a:bodyPr wrap="square" rtlCol="0">
            <a:spAutoFit/>
          </a:bodyPr>
          <a:lstStyle/>
          <a:p>
            <a:r>
              <a:rPr lang="en-US" sz="1200" dirty="0"/>
              <a:t>2</a:t>
            </a:r>
            <a:endParaRPr lang="en-CA" sz="1200" dirty="0"/>
          </a:p>
        </p:txBody>
      </p:sp>
      <p:sp>
        <p:nvSpPr>
          <p:cNvPr id="17" name="TextBox 16">
            <a:extLst>
              <a:ext uri="{FF2B5EF4-FFF2-40B4-BE49-F238E27FC236}">
                <a16:creationId xmlns:a16="http://schemas.microsoft.com/office/drawing/2014/main" id="{C57BA549-1285-0540-B172-26F9FE864197}"/>
              </a:ext>
            </a:extLst>
          </p:cNvPr>
          <p:cNvSpPr txBox="1"/>
          <p:nvPr/>
        </p:nvSpPr>
        <p:spPr>
          <a:xfrm>
            <a:off x="668977" y="4128700"/>
            <a:ext cx="268941" cy="276999"/>
          </a:xfrm>
          <a:prstGeom prst="rect">
            <a:avLst/>
          </a:prstGeom>
          <a:solidFill>
            <a:schemeClr val="bg1"/>
          </a:solidFill>
          <a:ln w="3175">
            <a:solidFill>
              <a:srgbClr val="FF0000"/>
            </a:solidFill>
          </a:ln>
        </p:spPr>
        <p:txBody>
          <a:bodyPr wrap="square" rtlCol="0">
            <a:spAutoFit/>
          </a:bodyPr>
          <a:lstStyle/>
          <a:p>
            <a:r>
              <a:rPr lang="en-US" sz="1200" dirty="0"/>
              <a:t>3</a:t>
            </a:r>
            <a:endParaRPr lang="en-CA" sz="1200" dirty="0"/>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1344"/>
            <a:ext cx="10399486" cy="47880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u="sng"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Space exploration is a costly venture that was previously only dominated by governmental agencies due to enormous funding requirements. However, new private options like SpaceX are disrupting the landscape by competing on technology efficiency, pricing, and faster delivery. Thereby providing more options and increased launch activities. For example, SpaceX as of 2013 was about $15mm cheaper than the nearest competitor</a:t>
            </a:r>
            <a:r>
              <a:rPr lang="en-US" sz="2200" dirty="0">
                <a:solidFill>
                  <a:schemeClr val="accent3">
                    <a:lumMod val="25000"/>
                  </a:schemeClr>
                </a:solidFill>
                <a:latin typeface="Abadi" panose="020B0604020104020204" pitchFamily="34" charset="0"/>
                <a:hlinkClick r:id="rId3"/>
              </a:rPr>
              <a:t>[]</a:t>
            </a:r>
            <a:r>
              <a:rPr lang="en-US" sz="2200" dirty="0">
                <a:solidFill>
                  <a:schemeClr val="accent3">
                    <a:lumMod val="25000"/>
                  </a:schemeClr>
                </a:solidFill>
                <a:latin typeface="Abadi" panose="020B0604020104020204" pitchFamily="34" charset="0"/>
              </a:rPr>
              <a:t>. </a:t>
            </a:r>
          </a:p>
          <a:p>
            <a:pPr>
              <a:spcBef>
                <a:spcPts val="1400"/>
              </a:spcBef>
            </a:pPr>
            <a:r>
              <a:rPr lang="en-US" sz="2200" dirty="0">
                <a:solidFill>
                  <a:schemeClr val="accent3">
                    <a:lumMod val="25000"/>
                  </a:schemeClr>
                </a:solidFill>
                <a:latin typeface="Abadi" panose="020B0604020104020204" pitchFamily="34" charset="0"/>
              </a:rPr>
              <a:t>One of the key push by private enterprises as a business case is the ability to reuse the rocket, which if successful, would further lower the cost of rocket launch by an order of magnitude.</a:t>
            </a:r>
          </a:p>
          <a:p>
            <a:pPr marL="0" indent="0">
              <a:spcBef>
                <a:spcPts val="1400"/>
              </a:spcBef>
              <a:buNone/>
            </a:pPr>
            <a:r>
              <a:rPr lang="en-US" sz="2200" b="1" u="sng" dirty="0">
                <a:solidFill>
                  <a:schemeClr val="accent3">
                    <a:lumMod val="25000"/>
                  </a:schemeClr>
                </a:solidFill>
                <a:latin typeface="Abadi" panose="020B0604020104020204" pitchFamily="34" charset="0"/>
              </a:rPr>
              <a:t>Problem To Solve:</a:t>
            </a:r>
          </a:p>
          <a:p>
            <a:pPr>
              <a:spcBef>
                <a:spcPts val="1400"/>
              </a:spcBef>
            </a:pPr>
            <a:r>
              <a:rPr lang="en-US" sz="2200" dirty="0">
                <a:solidFill>
                  <a:schemeClr val="accent3">
                    <a:lumMod val="25000"/>
                  </a:schemeClr>
                </a:solidFill>
                <a:latin typeface="Abadi" panose="020B0604020104020204" pitchFamily="34" charset="0"/>
              </a:rPr>
              <a:t>With reuse being a key business strategy, we need to use data science to solve the challenge of achieving success launch rate as well as predict the likelihood of successful landing of the rocket ultimately leading to reuse. </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latin typeface="+mj-lt"/>
              </a:rPr>
              <a:t>[1] - </a:t>
            </a:r>
            <a:r>
              <a:rPr lang="en-US" sz="1400" dirty="0">
                <a:latin typeface="+mj-lt"/>
                <a:hlinkClick r:id="rId4"/>
              </a:rPr>
              <a:t>SpaceX Challenge Has Arianespace Rethinking Pricing Policies – </a:t>
            </a:r>
            <a:r>
              <a:rPr lang="en-US" sz="1400" dirty="0" err="1">
                <a:latin typeface="+mj-lt"/>
                <a:hlinkClick r:id="rId4"/>
              </a:rPr>
              <a:t>SpaceNews</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[2] -  </a:t>
            </a:r>
            <a:r>
              <a:rPr lang="en-US" sz="1400" dirty="0">
                <a:latin typeface="+mj-lt"/>
                <a:hlinkClick r:id="rId5"/>
              </a:rPr>
              <a:t>Space launch market competition – Wikipedia</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[3] –  </a:t>
            </a:r>
            <a:r>
              <a:rPr lang="en-US" sz="1400" dirty="0">
                <a:solidFill>
                  <a:schemeClr val="accent3">
                    <a:lumMod val="25000"/>
                  </a:schemeClr>
                </a:solidFill>
                <a:latin typeface="+mj-lt"/>
                <a:hlinkClick r:id="rId5"/>
              </a:rPr>
              <a:t>https://en.wikipedia.org/wiki/Space_launch_market_competition</a:t>
            </a:r>
            <a:r>
              <a:rPr lang="en-US" sz="1400" dirty="0">
                <a:solidFill>
                  <a:schemeClr val="accent3">
                    <a:lumMod val="25000"/>
                  </a:schemeClr>
                </a:solidFill>
                <a:latin typeface="+mj-lt"/>
              </a:rPr>
              <a:t> </a:t>
            </a:r>
          </a:p>
          <a:p>
            <a:pPr>
              <a:lnSpc>
                <a:spcPct val="100000"/>
              </a:lnSpc>
              <a:spcBef>
                <a:spcPts val="1400"/>
              </a:spcBef>
            </a:pPr>
            <a:r>
              <a:rPr lang="en-US" sz="1400" dirty="0">
                <a:solidFill>
                  <a:schemeClr val="accent3">
                    <a:lumMod val="25000"/>
                  </a:schemeClr>
                </a:solidFill>
                <a:latin typeface="+mj-lt"/>
              </a:rPr>
              <a:t>[4] -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References</a:t>
            </a:r>
            <a:endParaRPr lang="en-US" dirty="0">
              <a:solidFill>
                <a:srgbClr val="0B49CB"/>
              </a:solidFill>
            </a:endParaRPr>
          </a:p>
        </p:txBody>
      </p:sp>
    </p:spTree>
    <p:extLst>
      <p:ext uri="{BB962C8B-B14F-4D97-AF65-F5344CB8AC3E}">
        <p14:creationId xmlns:p14="http://schemas.microsoft.com/office/powerpoint/2010/main" val="992921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0614"/>
            <a:ext cx="10515600" cy="4601586"/>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rPr>
              <a:t>The data were collected through various sources including:</a:t>
            </a:r>
          </a:p>
          <a:p>
            <a:pPr lvl="1">
              <a:lnSpc>
                <a:spcPct val="100000"/>
              </a:lnSpc>
              <a:spcBef>
                <a:spcPts val="1400"/>
              </a:spcBef>
            </a:pPr>
            <a:r>
              <a:rPr lang="en-US" sz="1800" dirty="0">
                <a:solidFill>
                  <a:schemeClr val="accent3">
                    <a:lumMod val="25000"/>
                  </a:schemeClr>
                </a:solidFill>
                <a:latin typeface="Abadi" panose="020B0604020104020204" pitchFamily="34" charset="0"/>
              </a:rPr>
              <a:t>(1) SpaceX REST API which is an open-source RESPI for launch, rocket, core, capsule, </a:t>
            </a:r>
            <a:r>
              <a:rPr lang="en-US" sz="1800" dirty="0" err="1">
                <a:solidFill>
                  <a:schemeClr val="accent3">
                    <a:lumMod val="25000"/>
                  </a:schemeClr>
                </a:solidFill>
                <a:latin typeface="Abadi" panose="020B0604020104020204" pitchFamily="34" charset="0"/>
              </a:rPr>
              <a:t>Starlink</a:t>
            </a:r>
            <a:r>
              <a:rPr lang="en-US" sz="1800" dirty="0">
                <a:solidFill>
                  <a:schemeClr val="accent3">
                    <a:lumMod val="25000"/>
                  </a:schemeClr>
                </a:solidFill>
                <a:latin typeface="Abadi" panose="020B0604020104020204" pitchFamily="34" charset="0"/>
              </a:rPr>
              <a:t>, launchpad, and landing pad data.</a:t>
            </a:r>
          </a:p>
          <a:p>
            <a:pPr lvl="1">
              <a:lnSpc>
                <a:spcPct val="100000"/>
              </a:lnSpc>
              <a:spcBef>
                <a:spcPts val="1400"/>
              </a:spcBef>
            </a:pPr>
            <a:r>
              <a:rPr lang="en-US" sz="1800" dirty="0">
                <a:solidFill>
                  <a:schemeClr val="accent3">
                    <a:lumMod val="25000"/>
                  </a:schemeClr>
                </a:solidFill>
                <a:latin typeface="Abadi" panose="020B0604020104020204" pitchFamily="34" charset="0"/>
              </a:rPr>
              <a:t>(2) Collection through Web scraping from the Wikipedia page containing the SpaceX launch data.</a:t>
            </a:r>
          </a:p>
          <a:p>
            <a:pPr>
              <a:lnSpc>
                <a:spcPct val="100000"/>
              </a:lnSpc>
              <a:spcBef>
                <a:spcPts val="1400"/>
              </a:spcBef>
            </a:pPr>
            <a:r>
              <a:rPr lang="en-US" sz="2200" dirty="0">
                <a:solidFill>
                  <a:schemeClr val="accent3">
                    <a:lumMod val="25000"/>
                  </a:schemeClr>
                </a:solidFill>
                <a:latin typeface="Abadi" panose="020B0604020104020204" pitchFamily="34" charset="0"/>
              </a:rPr>
              <a:t>These would be discussed in detail in the next slide.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3176" y="1792288"/>
            <a:ext cx="4558086" cy="4527062"/>
          </a:xfrm>
          <a:prstGeom prst="rect">
            <a:avLst/>
          </a:prstGeom>
          <a:ln>
            <a:solidFill>
              <a:srgbClr val="0B49CB"/>
            </a:solidFill>
            <a:prstDash val="dash"/>
          </a:ln>
        </p:spPr>
        <p:txBody>
          <a:bodyPr vert="horz" lIns="91440" tIns="45720" rIns="91440" bIns="45720" rtlCol="0" anchor="b">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813144" cy="45191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on the right is the flowchart of the data collection via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API: </a:t>
            </a:r>
          </a:p>
          <a:p>
            <a:pPr marL="0" indent="0">
              <a:lnSpc>
                <a:spcPct val="100000"/>
              </a:lnSpc>
              <a:spcBef>
                <a:spcPts val="1400"/>
              </a:spcBef>
              <a:buNone/>
            </a:pPr>
            <a:r>
              <a:rPr lang="en-US" sz="1400" dirty="0">
                <a:solidFill>
                  <a:schemeClr val="accent3">
                    <a:lumMod val="25000"/>
                  </a:schemeClr>
                </a:solidFill>
                <a:latin typeface="Abadi"/>
                <a:hlinkClick r:id="rId3"/>
              </a:rPr>
              <a:t>https://api.spacexdata.com/v4/launches/past</a:t>
            </a:r>
            <a:r>
              <a:rPr lang="en-US" sz="1400" dirty="0">
                <a:solidFill>
                  <a:schemeClr val="accent3">
                    <a:lumMod val="25000"/>
                  </a:schemeClr>
                </a:solidFill>
                <a:latin typeface="Abadi"/>
              </a:rPr>
              <a:t>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Data Collection Notebook:</a:t>
            </a:r>
          </a:p>
          <a:p>
            <a:pPr marL="0" indent="0">
              <a:lnSpc>
                <a:spcPct val="100000"/>
              </a:lnSpc>
              <a:spcBef>
                <a:spcPts val="1400"/>
              </a:spcBef>
              <a:buNone/>
            </a:pPr>
            <a:r>
              <a:rPr lang="en-CA" sz="1400" dirty="0">
                <a:hlinkClick r:id="rId4"/>
              </a:rPr>
              <a:t>https://github.com/devtage-goladeji/ai-capstone/blob/main/spacex-data.ipynb</a:t>
            </a:r>
            <a:endParaRPr lang="en-CA"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DE01C087-EB2C-E9FE-74A5-B9F5DD866441}"/>
              </a:ext>
            </a:extLst>
          </p:cNvPr>
          <p:cNvSpPr/>
          <p:nvPr/>
        </p:nvSpPr>
        <p:spPr>
          <a:xfrm>
            <a:off x="7059007" y="1916935"/>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Task1:  (Collection) Request &amp; Parse the SpaceX launch data using Get Request  </a:t>
            </a:r>
          </a:p>
        </p:txBody>
      </p:sp>
      <p:sp>
        <p:nvSpPr>
          <p:cNvPr id="7" name="Rectangle 6">
            <a:extLst>
              <a:ext uri="{FF2B5EF4-FFF2-40B4-BE49-F238E27FC236}">
                <a16:creationId xmlns:a16="http://schemas.microsoft.com/office/drawing/2014/main" id="{D0CCC32A-C972-2DFC-1930-A716F8A1B20C}"/>
              </a:ext>
            </a:extLst>
          </p:cNvPr>
          <p:cNvSpPr/>
          <p:nvPr/>
        </p:nvSpPr>
        <p:spPr>
          <a:xfrm>
            <a:off x="7059007" y="2951286"/>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Task2: Filter the </a:t>
            </a:r>
            <a:r>
              <a:rPr lang="en-CA" dirty="0" err="1"/>
              <a:t>DataFrame</a:t>
            </a:r>
            <a:r>
              <a:rPr lang="en-CA" dirty="0"/>
              <a:t> to only include Falcon 9 launches</a:t>
            </a:r>
          </a:p>
        </p:txBody>
      </p:sp>
      <p:sp>
        <p:nvSpPr>
          <p:cNvPr id="8" name="Rectangle 7">
            <a:extLst>
              <a:ext uri="{FF2B5EF4-FFF2-40B4-BE49-F238E27FC236}">
                <a16:creationId xmlns:a16="http://schemas.microsoft.com/office/drawing/2014/main" id="{48998939-CDFB-B430-32CA-FAEDC4043CB8}"/>
              </a:ext>
            </a:extLst>
          </p:cNvPr>
          <p:cNvSpPr/>
          <p:nvPr/>
        </p:nvSpPr>
        <p:spPr>
          <a:xfrm>
            <a:off x="7059007" y="3985637"/>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3: (Wrangling) Deal with Missing Values (– fill via mean value)</a:t>
            </a:r>
          </a:p>
        </p:txBody>
      </p:sp>
      <p:sp>
        <p:nvSpPr>
          <p:cNvPr id="9" name="Rectangle 8">
            <a:extLst>
              <a:ext uri="{FF2B5EF4-FFF2-40B4-BE49-F238E27FC236}">
                <a16:creationId xmlns:a16="http://schemas.microsoft.com/office/drawing/2014/main" id="{1E19F4B6-7A4E-D60D-95AC-04FE766FCC6D}"/>
              </a:ext>
            </a:extLst>
          </p:cNvPr>
          <p:cNvSpPr/>
          <p:nvPr/>
        </p:nvSpPr>
        <p:spPr>
          <a:xfrm>
            <a:off x="7059007" y="5019988"/>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4: Save Data for further analysis</a:t>
            </a:r>
          </a:p>
        </p:txBody>
      </p:sp>
      <p:cxnSp>
        <p:nvCxnSpPr>
          <p:cNvPr id="11" name="Connector: Elbow 10">
            <a:extLst>
              <a:ext uri="{FF2B5EF4-FFF2-40B4-BE49-F238E27FC236}">
                <a16:creationId xmlns:a16="http://schemas.microsoft.com/office/drawing/2014/main" id="{CF0C0091-74AF-CD93-D547-507691D2EADD}"/>
              </a:ext>
            </a:extLst>
          </p:cNvPr>
          <p:cNvCxnSpPr>
            <a:stCxn id="2" idx="2"/>
            <a:endCxn id="7" idx="0"/>
          </p:cNvCxnSpPr>
          <p:nvPr/>
        </p:nvCxnSpPr>
        <p:spPr>
          <a:xfrm>
            <a:off x="9064077"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DCC5569-4085-EC1F-B6F6-99BF13696010}"/>
              </a:ext>
            </a:extLst>
          </p:cNvPr>
          <p:cNvCxnSpPr>
            <a:endCxn id="8" idx="0"/>
          </p:cNvCxnSpPr>
          <p:nvPr/>
        </p:nvCxnSpPr>
        <p:spPr>
          <a:xfrm flipH="1">
            <a:off x="9064077" y="3613042"/>
            <a:ext cx="6353" cy="372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9C338083-68D1-2695-ECD4-6BE3E9CC35B9}"/>
              </a:ext>
            </a:extLst>
          </p:cNvPr>
          <p:cNvCxnSpPr>
            <a:stCxn id="8" idx="2"/>
            <a:endCxn id="9" idx="0"/>
          </p:cNvCxnSpPr>
          <p:nvPr/>
        </p:nvCxnSpPr>
        <p:spPr>
          <a:xfrm>
            <a:off x="9064077"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2675</TotalTime>
  <Words>3142</Words>
  <Application>Microsoft Office PowerPoint</Application>
  <PresentationFormat>Widescreen</PresentationFormat>
  <Paragraphs>327</Paragraphs>
  <Slides>51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GB Oladeji</cp:lastModifiedBy>
  <cp:revision>491</cp:revision>
  <dcterms:created xsi:type="dcterms:W3CDTF">2021-04-29T18:58:34Z</dcterms:created>
  <dcterms:modified xsi:type="dcterms:W3CDTF">2023-07-27T21:19:16Z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